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369" r:id="rId2"/>
    <p:sldId id="341" r:id="rId3"/>
    <p:sldId id="342" r:id="rId4"/>
    <p:sldId id="257" r:id="rId5"/>
    <p:sldId id="256" r:id="rId6"/>
    <p:sldId id="259" r:id="rId7"/>
    <p:sldId id="260" r:id="rId8"/>
    <p:sldId id="262" r:id="rId9"/>
    <p:sldId id="264" r:id="rId10"/>
    <p:sldId id="265" r:id="rId11"/>
    <p:sldId id="266" r:id="rId12"/>
    <p:sldId id="267" r:id="rId13"/>
    <p:sldId id="263" r:id="rId14"/>
    <p:sldId id="343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350" r:id="rId24"/>
    <p:sldId id="351" r:id="rId25"/>
    <p:sldId id="352" r:id="rId26"/>
    <p:sldId id="370" r:id="rId27"/>
    <p:sldId id="371" r:id="rId28"/>
    <p:sldId id="353" r:id="rId29"/>
    <p:sldId id="354" r:id="rId30"/>
    <p:sldId id="355" r:id="rId31"/>
    <p:sldId id="356" r:id="rId32"/>
    <p:sldId id="344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34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59" r:id="rId76"/>
    <p:sldId id="360" r:id="rId77"/>
    <p:sldId id="361" r:id="rId78"/>
    <p:sldId id="362" r:id="rId79"/>
    <p:sldId id="363" r:id="rId80"/>
    <p:sldId id="317" r:id="rId81"/>
    <p:sldId id="364" r:id="rId82"/>
    <p:sldId id="365" r:id="rId83"/>
    <p:sldId id="366" r:id="rId84"/>
    <p:sldId id="367" r:id="rId85"/>
    <p:sldId id="368" r:id="rId86"/>
    <p:sldId id="318" r:id="rId87"/>
    <p:sldId id="372" r:id="rId88"/>
    <p:sldId id="373" r:id="rId89"/>
    <p:sldId id="374" r:id="rId90"/>
    <p:sldId id="375" r:id="rId91"/>
    <p:sldId id="376" r:id="rId92"/>
    <p:sldId id="377" r:id="rId93"/>
    <p:sldId id="346" r:id="rId94"/>
    <p:sldId id="319" r:id="rId95"/>
    <p:sldId id="320" r:id="rId96"/>
    <p:sldId id="321" r:id="rId97"/>
    <p:sldId id="322" r:id="rId98"/>
    <p:sldId id="323" r:id="rId99"/>
    <p:sldId id="324" r:id="rId100"/>
    <p:sldId id="325" r:id="rId101"/>
    <p:sldId id="347" r:id="rId102"/>
    <p:sldId id="348" r:id="rId103"/>
    <p:sldId id="349" r:id="rId104"/>
    <p:sldId id="326" r:id="rId105"/>
    <p:sldId id="327" r:id="rId106"/>
    <p:sldId id="328" r:id="rId107"/>
    <p:sldId id="329" r:id="rId108"/>
    <p:sldId id="330" r:id="rId109"/>
    <p:sldId id="331" r:id="rId110"/>
    <p:sldId id="332" r:id="rId111"/>
    <p:sldId id="334" r:id="rId112"/>
    <p:sldId id="335" r:id="rId113"/>
    <p:sldId id="336" r:id="rId114"/>
    <p:sldId id="337" r:id="rId115"/>
    <p:sldId id="338" r:id="rId116"/>
    <p:sldId id="339" r:id="rId117"/>
    <p:sldId id="340" r:id="rId118"/>
    <p:sldId id="358" r:id="rId119"/>
  </p:sldIdLst>
  <p:sldSz cx="9601200" cy="7939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96076" autoAdjust="0"/>
  </p:normalViewPr>
  <p:slideViewPr>
    <p:cSldViewPr snapToGrid="0">
      <p:cViewPr varScale="1">
        <p:scale>
          <a:sx n="76" d="100"/>
          <a:sy n="76" d="100"/>
        </p:scale>
        <p:origin x="79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1299291"/>
            <a:ext cx="8161020" cy="2763979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4169859"/>
            <a:ext cx="7200900" cy="1916775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54294-C563-49DA-9468-6A06F77CCBE4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3B212-6806-45AC-8C9C-8C16B5388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11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54294-C563-49DA-9468-6A06F77CCBE4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3B212-6806-45AC-8C9C-8C16B5388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56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422683"/>
            <a:ext cx="2070259" cy="672801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422683"/>
            <a:ext cx="6090761" cy="672801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54294-C563-49DA-9468-6A06F77CCBE4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3B212-6806-45AC-8C9C-8C16B5388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406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54294-C563-49DA-9468-6A06F77CCBE4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3B212-6806-45AC-8C9C-8C16B5388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898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1979261"/>
            <a:ext cx="8281035" cy="330243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5312943"/>
            <a:ext cx="8281035" cy="1736675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54294-C563-49DA-9468-6A06F77CCBE4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3B212-6806-45AC-8C9C-8C16B5388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06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2113415"/>
            <a:ext cx="4080510" cy="503727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2113415"/>
            <a:ext cx="4080510" cy="503727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54294-C563-49DA-9468-6A06F77CCBE4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3B212-6806-45AC-8C9C-8C16B5388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49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422685"/>
            <a:ext cx="8281035" cy="153452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1946180"/>
            <a:ext cx="4061757" cy="953793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2899972"/>
            <a:ext cx="4061757" cy="4265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1946180"/>
            <a:ext cx="4081761" cy="953793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2899972"/>
            <a:ext cx="4081761" cy="4265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54294-C563-49DA-9468-6A06F77CCBE4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3B212-6806-45AC-8C9C-8C16B5388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627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54294-C563-49DA-9468-6A06F77CCBE4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3B212-6806-45AC-8C9C-8C16B5388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646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54294-C563-49DA-9468-6A06F77CCBE4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3B212-6806-45AC-8C9C-8C16B5388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21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529272"/>
            <a:ext cx="3096637" cy="1852454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143083"/>
            <a:ext cx="4860608" cy="5641898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2381726"/>
            <a:ext cx="3096637" cy="4412443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54294-C563-49DA-9468-6A06F77CCBE4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3B212-6806-45AC-8C9C-8C16B5388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422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529272"/>
            <a:ext cx="3096637" cy="1852454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143083"/>
            <a:ext cx="4860608" cy="5641898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2381726"/>
            <a:ext cx="3096637" cy="4412443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54294-C563-49DA-9468-6A06F77CCBE4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3B212-6806-45AC-8C9C-8C16B5388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98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422685"/>
            <a:ext cx="8281035" cy="1534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2113415"/>
            <a:ext cx="8281035" cy="5037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7358360"/>
            <a:ext cx="2160270" cy="422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4294-C563-49DA-9468-6A06F77CCBE4}" type="datetimeFigureOut">
              <a:rPr lang="ko-KR" altLang="en-US" smtClean="0"/>
              <a:t>2018-09-07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7358360"/>
            <a:ext cx="3240405" cy="422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7358360"/>
            <a:ext cx="2160270" cy="422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3B212-6806-45AC-8C9C-8C16B5388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39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60120" rtl="0" eaLnBrk="1" latinLnBrk="1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slide" Target="slide25.xml"/><Relationship Id="rId18" Type="http://schemas.openxmlformats.org/officeDocument/2006/relationships/slide" Target="slide33.xml"/><Relationship Id="rId26" Type="http://schemas.openxmlformats.org/officeDocument/2006/relationships/slide" Target="slide66.xml"/><Relationship Id="rId3" Type="http://schemas.openxmlformats.org/officeDocument/2006/relationships/slide" Target="slide14.xml"/><Relationship Id="rId21" Type="http://schemas.openxmlformats.org/officeDocument/2006/relationships/slide" Target="slide44.xml"/><Relationship Id="rId34" Type="http://schemas.openxmlformats.org/officeDocument/2006/relationships/slide" Target="slide107.xml"/><Relationship Id="rId7" Type="http://schemas.openxmlformats.org/officeDocument/2006/relationships/slide" Target="slide4.xml"/><Relationship Id="rId12" Type="http://schemas.openxmlformats.org/officeDocument/2006/relationships/slide" Target="slide22.xml"/><Relationship Id="rId17" Type="http://schemas.openxmlformats.org/officeDocument/2006/relationships/slide" Target="slide31.xml"/><Relationship Id="rId25" Type="http://schemas.openxmlformats.org/officeDocument/2006/relationships/slide" Target="slide59.xml"/><Relationship Id="rId33" Type="http://schemas.openxmlformats.org/officeDocument/2006/relationships/slide" Target="slide105.xml"/><Relationship Id="rId2" Type="http://schemas.openxmlformats.org/officeDocument/2006/relationships/slide" Target="slide3.xml"/><Relationship Id="rId16" Type="http://schemas.openxmlformats.org/officeDocument/2006/relationships/slide" Target="slide30.xml"/><Relationship Id="rId20" Type="http://schemas.openxmlformats.org/officeDocument/2006/relationships/slide" Target="slide43.xml"/><Relationship Id="rId29" Type="http://schemas.openxmlformats.org/officeDocument/2006/relationships/slide" Target="slide8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2.xml"/><Relationship Id="rId11" Type="http://schemas.openxmlformats.org/officeDocument/2006/relationships/slide" Target="slide15.xml"/><Relationship Id="rId24" Type="http://schemas.openxmlformats.org/officeDocument/2006/relationships/slide" Target="slide57.xml"/><Relationship Id="rId32" Type="http://schemas.openxmlformats.org/officeDocument/2006/relationships/slide" Target="slide104.xml"/><Relationship Id="rId5" Type="http://schemas.openxmlformats.org/officeDocument/2006/relationships/slide" Target="slide93.xml"/><Relationship Id="rId15" Type="http://schemas.openxmlformats.org/officeDocument/2006/relationships/slide" Target="slide29.xml"/><Relationship Id="rId23" Type="http://schemas.openxmlformats.org/officeDocument/2006/relationships/slide" Target="slide54.xml"/><Relationship Id="rId28" Type="http://schemas.openxmlformats.org/officeDocument/2006/relationships/slide" Target="slide80.xml"/><Relationship Id="rId10" Type="http://schemas.openxmlformats.org/officeDocument/2006/relationships/slide" Target="slide12.xml"/><Relationship Id="rId19" Type="http://schemas.openxmlformats.org/officeDocument/2006/relationships/slide" Target="slide38.xml"/><Relationship Id="rId31" Type="http://schemas.openxmlformats.org/officeDocument/2006/relationships/slide" Target="slide101.xml"/><Relationship Id="rId4" Type="http://schemas.openxmlformats.org/officeDocument/2006/relationships/slide" Target="slide53.xml"/><Relationship Id="rId9" Type="http://schemas.openxmlformats.org/officeDocument/2006/relationships/slide" Target="slide5.xml"/><Relationship Id="rId14" Type="http://schemas.openxmlformats.org/officeDocument/2006/relationships/slide" Target="slide28.xml"/><Relationship Id="rId22" Type="http://schemas.openxmlformats.org/officeDocument/2006/relationships/slide" Target="slide51.xml"/><Relationship Id="rId27" Type="http://schemas.openxmlformats.org/officeDocument/2006/relationships/slide" Target="slide74.xml"/><Relationship Id="rId30" Type="http://schemas.openxmlformats.org/officeDocument/2006/relationships/slide" Target="slide94.xml"/><Relationship Id="rId35" Type="http://schemas.openxmlformats.org/officeDocument/2006/relationships/slide" Target="slide112.xml"/><Relationship Id="rId8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3200866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+mj-ea"/>
                <a:ea typeface="+mj-ea"/>
              </a:rPr>
              <a:t>SK DL Modeler </a:t>
            </a:r>
            <a:r>
              <a:rPr lang="ko-KR" altLang="en-US" sz="3600" b="1" dirty="0" smtClean="0">
                <a:latin typeface="+mj-ea"/>
                <a:ea typeface="+mj-ea"/>
              </a:rPr>
              <a:t>사용자 가이드</a:t>
            </a:r>
            <a:endParaRPr lang="ko-KR" altLang="en-US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730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1-3. </a:t>
            </a:r>
            <a:r>
              <a:rPr lang="ko-KR" altLang="en-US" sz="2800" b="1" dirty="0" smtClean="0">
                <a:latin typeface="+mj-ea"/>
                <a:ea typeface="+mj-ea"/>
              </a:rPr>
              <a:t>프로젝트 삭제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삭제를 확인하는 경고 팝업이 출력된다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070C0"/>
                </a:solidFill>
              </a:rPr>
              <a:t>삭제</a:t>
            </a:r>
            <a:r>
              <a:rPr lang="ko-KR" altLang="en-US" dirty="0" smtClean="0"/>
              <a:t> 버튼을 클릭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378826" y="3625328"/>
            <a:ext cx="548637" cy="31197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1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</a:rPr>
              <a:t>5-1. </a:t>
            </a:r>
            <a:r>
              <a:rPr lang="ko-KR" altLang="en-US" sz="2800" b="1" dirty="0">
                <a:latin typeface="+mj-ea"/>
              </a:rPr>
              <a:t>배포 생성</a:t>
            </a:r>
            <a:r>
              <a:rPr lang="en-US" altLang="ko-KR" sz="2800" b="1" dirty="0">
                <a:latin typeface="+mj-ea"/>
              </a:rPr>
              <a:t>(Custom)</a:t>
            </a:r>
            <a:endParaRPr lang="ko-KR" altLang="en-US" sz="2800" b="1" dirty="0">
              <a:latin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배포가 완료되면 배포 상태가 녹색 </a:t>
            </a:r>
            <a:r>
              <a:rPr lang="en-US" altLang="ko-KR" dirty="0" smtClean="0"/>
              <a:t>ACTIVE</a:t>
            </a:r>
            <a:r>
              <a:rPr lang="ko-KR" altLang="en-US" dirty="0" smtClean="0"/>
              <a:t>로 표시되며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배포 서버 </a:t>
            </a:r>
            <a:r>
              <a:rPr lang="en-US" altLang="ko-KR" dirty="0" smtClean="0"/>
              <a:t>IP</a:t>
            </a:r>
            <a:r>
              <a:rPr lang="ko-KR" altLang="en-US" dirty="0" smtClean="0"/>
              <a:t>를 확인할 수 있다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해당 배포를 클릭하면 배포 상세로 이동된다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7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</a:rPr>
              <a:t>5-2. </a:t>
            </a:r>
            <a:r>
              <a:rPr lang="ko-KR" altLang="en-US" sz="2800" b="1" dirty="0">
                <a:latin typeface="+mj-ea"/>
              </a:rPr>
              <a:t>배포 생성</a:t>
            </a:r>
            <a:r>
              <a:rPr lang="en-US" altLang="ko-KR" sz="2800" b="1" dirty="0" smtClean="0">
                <a:latin typeface="+mj-ea"/>
              </a:rPr>
              <a:t>(Basic)</a:t>
            </a:r>
            <a:endParaRPr lang="ko-KR" altLang="en-US" sz="2800" b="1" dirty="0">
              <a:latin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/>
              <a:t>Basic</a:t>
            </a:r>
            <a:r>
              <a:rPr lang="ko-KR" altLang="en-US" dirty="0" smtClean="0"/>
              <a:t>을 통한 학습 모델도 배포를 할 수 있다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 분류기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 분류기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수치 예측만 해당</a:t>
            </a:r>
            <a:r>
              <a:rPr lang="en-US" altLang="ko-KR" dirty="0" smtClean="0"/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962454" y="3076687"/>
            <a:ext cx="514573" cy="23988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07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</a:rPr>
              <a:t>5-2. </a:t>
            </a:r>
            <a:r>
              <a:rPr lang="ko-KR" altLang="en-US" sz="2800" b="1" dirty="0">
                <a:latin typeface="+mj-ea"/>
              </a:rPr>
              <a:t>배포 생성</a:t>
            </a:r>
            <a:r>
              <a:rPr lang="en-US" altLang="ko-KR" sz="2800" b="1" dirty="0" smtClean="0">
                <a:latin typeface="+mj-ea"/>
              </a:rPr>
              <a:t>(Basic)</a:t>
            </a:r>
            <a:endParaRPr lang="ko-KR" altLang="en-US" sz="2800" b="1" dirty="0">
              <a:latin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/>
              <a:t>Custom</a:t>
            </a:r>
            <a:r>
              <a:rPr lang="ko-KR" altLang="en-US" dirty="0" smtClean="0"/>
              <a:t>과 동일하게 완료된 학습의 </a:t>
            </a:r>
            <a:r>
              <a:rPr lang="ko-KR" altLang="en-US" dirty="0" smtClean="0">
                <a:solidFill>
                  <a:srgbClr val="0070C0"/>
                </a:solidFill>
              </a:rPr>
              <a:t>배포</a:t>
            </a:r>
            <a:r>
              <a:rPr lang="ko-KR" altLang="en-US" dirty="0" smtClean="0"/>
              <a:t> 버튼을 클릭한다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3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</a:rPr>
              <a:t>5-2. </a:t>
            </a:r>
            <a:r>
              <a:rPr lang="ko-KR" altLang="en-US" sz="2800" b="1" dirty="0">
                <a:latin typeface="+mj-ea"/>
              </a:rPr>
              <a:t>배포 생성</a:t>
            </a:r>
            <a:r>
              <a:rPr lang="en-US" altLang="ko-KR" sz="2800" b="1" dirty="0" smtClean="0">
                <a:latin typeface="+mj-ea"/>
              </a:rPr>
              <a:t>(Basic)</a:t>
            </a:r>
            <a:endParaRPr lang="ko-KR" altLang="en-US" sz="2800" b="1" dirty="0">
              <a:latin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배포 서버를 생성하는 절차는 </a:t>
            </a:r>
            <a:r>
              <a:rPr lang="en-US" altLang="ko-KR" dirty="0" smtClean="0"/>
              <a:t>Custom</a:t>
            </a:r>
            <a:r>
              <a:rPr lang="ko-KR" altLang="en-US" dirty="0" smtClean="0"/>
              <a:t>과 동일하다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Custom</a:t>
            </a:r>
            <a:r>
              <a:rPr lang="ko-KR" altLang="en-US" dirty="0" smtClean="0"/>
              <a:t>에는 없는 배포 서버에 전처리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연결 기능이 있지만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학습에 사용한 </a:t>
            </a:r>
            <a:r>
              <a:rPr lang="ko-KR" altLang="en-US" dirty="0" err="1" smtClean="0"/>
              <a:t>전처리에</a:t>
            </a:r>
            <a:r>
              <a:rPr lang="ko-KR" altLang="en-US" dirty="0" smtClean="0"/>
              <a:t> 맞게 자동으로 연결되어 있으므로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신경 쓰지 않아도 된다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5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5-3. </a:t>
            </a:r>
            <a:r>
              <a:rPr lang="ko-KR" altLang="en-US" sz="2800" b="1" dirty="0" smtClean="0">
                <a:latin typeface="+mj-ea"/>
                <a:ea typeface="+mj-ea"/>
              </a:rPr>
              <a:t>배포 상세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배포 상세 페이지에는 배포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 정보</a:t>
            </a:r>
            <a:r>
              <a:rPr lang="en-US" altLang="ko-KR" dirty="0" smtClean="0"/>
              <a:t>, Input </a:t>
            </a:r>
            <a:r>
              <a:rPr lang="ko-KR" altLang="en-US" dirty="0" smtClean="0"/>
              <a:t>정보가 표시되고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UI</a:t>
            </a:r>
            <a:r>
              <a:rPr lang="ko-KR" altLang="en-US" dirty="0" smtClean="0"/>
              <a:t>를 통한 예측을 할 수 있는 예측 생성 버튼과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curl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거치지 않고 예측하기 위한 예시가 있다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4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5-4. </a:t>
            </a:r>
            <a:r>
              <a:rPr lang="ko-KR" altLang="en-US" sz="2800" b="1" dirty="0" smtClean="0">
                <a:latin typeface="+mj-ea"/>
                <a:ea typeface="+mj-ea"/>
              </a:rPr>
              <a:t>예측 기능 함수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배포 서버를 생성하고 예측을 실행할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배포 서버에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 데이터가 아닌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원 데이터를 바로 전송하고 싶은 경우와 </a:t>
            </a:r>
            <a:r>
              <a:rPr lang="en-US" altLang="ko-KR" dirty="0"/>
              <a:t> </a:t>
            </a:r>
            <a:r>
              <a:rPr lang="ko-KR" altLang="en-US" dirty="0" smtClean="0"/>
              <a:t>배포 서버를 통한 구한 </a:t>
            </a:r>
            <a:r>
              <a:rPr lang="ko-KR" altLang="en-US" dirty="0" err="1" smtClean="0"/>
              <a:t>예측값을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err="1" smtClean="0"/>
              <a:t>커스터마이징하고</a:t>
            </a:r>
            <a:r>
              <a:rPr lang="ko-KR" altLang="en-US" dirty="0" smtClean="0"/>
              <a:t> 싶은 경우 모델 코드에 위의 예처럼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preprocessing </a:t>
            </a:r>
            <a:r>
              <a:rPr lang="ko-KR" altLang="en-US" dirty="0" smtClean="0"/>
              <a:t>함수와 </a:t>
            </a:r>
            <a:r>
              <a:rPr lang="en-US" altLang="ko-KR" dirty="0" err="1" smtClean="0"/>
              <a:t>post_processing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작성하면 된다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034989" y="2054710"/>
            <a:ext cx="1428973" cy="153834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48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</a:rPr>
              <a:t>5-4. </a:t>
            </a:r>
            <a:r>
              <a:rPr lang="ko-KR" altLang="en-US" sz="2800" b="1" dirty="0">
                <a:latin typeface="+mj-ea"/>
              </a:rPr>
              <a:t>예측 기능 함수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p</a:t>
            </a:r>
            <a:r>
              <a:rPr lang="en-US" altLang="ko-KR" dirty="0" smtClean="0"/>
              <a:t>reprocessing </a:t>
            </a:r>
            <a:r>
              <a:rPr lang="ko-KR" altLang="en-US" dirty="0" smtClean="0"/>
              <a:t>함수는 배포 서버에서 </a:t>
            </a:r>
            <a:r>
              <a:rPr lang="ko-KR" altLang="en-US" dirty="0" err="1" smtClean="0"/>
              <a:t>전송받은</a:t>
            </a:r>
            <a:r>
              <a:rPr lang="ko-KR" altLang="en-US" dirty="0" smtClean="0"/>
              <a:t> 파일의 경로를 인자로 받아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모델에 사용할 수 있는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배열로 바꾸어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하는 함수이며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en-US" altLang="ko-KR" dirty="0" err="1" smtClean="0"/>
              <a:t>post_processing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함수는 모델을 통해 예측한 값을 인자로 받아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err="1" smtClean="0"/>
              <a:t>커스터마이징한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값으로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함수이다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자세한 사항은 </a:t>
            </a:r>
            <a:r>
              <a:rPr lang="en-US" altLang="ko-KR" dirty="0" smtClean="0"/>
              <a:t>programming guide</a:t>
            </a:r>
            <a:r>
              <a:rPr lang="ko-KR" altLang="en-US" dirty="0" smtClean="0"/>
              <a:t>에서 확인할 수 있다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034989" y="2054710"/>
            <a:ext cx="1428973" cy="153834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30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5-5. Curl</a:t>
            </a:r>
            <a:r>
              <a:rPr lang="ko-KR" altLang="en-US" sz="2800" b="1" dirty="0" smtClean="0">
                <a:latin typeface="+mj-ea"/>
                <a:ea typeface="+mj-ea"/>
              </a:rPr>
              <a:t>을 통한 직접 예측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예측 예시 오른쪽의 </a:t>
            </a:r>
            <a:r>
              <a:rPr lang="en-US" altLang="ko-KR" dirty="0" smtClean="0">
                <a:solidFill>
                  <a:srgbClr val="0070C0"/>
                </a:solidFill>
              </a:rPr>
              <a:t>?</a:t>
            </a:r>
            <a:r>
              <a:rPr lang="ko-KR" altLang="en-US" dirty="0" smtClean="0"/>
              <a:t>에 마우스를 갖다 대면 </a:t>
            </a:r>
            <a:r>
              <a:rPr lang="en-US" altLang="ko-KR" dirty="0" smtClean="0"/>
              <a:t>curl </a:t>
            </a:r>
            <a:r>
              <a:rPr lang="ko-KR" altLang="en-US" dirty="0" smtClean="0"/>
              <a:t>예시에 대한 설명을 볼 수 있다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위의 배포 서버는 개와 고양이를 분류하는 학습 모델을 배포한 것이며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이미지 파일을 모델에 맞는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데이터로 변환하는 </a:t>
            </a:r>
            <a:r>
              <a:rPr lang="en-US" altLang="ko-KR" dirty="0" smtClean="0"/>
              <a:t>preprocessing </a:t>
            </a:r>
            <a:r>
              <a:rPr lang="ko-KR" altLang="en-US" dirty="0" smtClean="0"/>
              <a:t>함수를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작성한 모델로 배포하였기 때문에 예시 설명처럼 이미지 파일을 전송한다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2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</a:rPr>
              <a:t>5-5. Curl</a:t>
            </a:r>
            <a:r>
              <a:rPr lang="ko-KR" altLang="en-US" sz="2800" b="1" dirty="0">
                <a:latin typeface="+mj-ea"/>
              </a:rPr>
              <a:t>을 통한 직접 예측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예측 예시를 복사하여 </a:t>
            </a:r>
            <a:r>
              <a:rPr lang="en-US" altLang="ko-KR" dirty="0" smtClean="0"/>
              <a:t>curl</a:t>
            </a:r>
            <a:r>
              <a:rPr lang="ko-KR" altLang="en-US" dirty="0" smtClean="0"/>
              <a:t>을 사용할 수 있는 환경에서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Input=@ </a:t>
            </a:r>
            <a:r>
              <a:rPr lang="ko-KR" altLang="en-US" dirty="0" smtClean="0"/>
              <a:t>뒷부분의 </a:t>
            </a:r>
            <a:r>
              <a:rPr lang="en-US" altLang="ko-KR" dirty="0" smtClean="0"/>
              <a:t>data0 </a:t>
            </a:r>
            <a:r>
              <a:rPr lang="ko-KR" altLang="en-US" dirty="0" smtClean="0"/>
              <a:t>자리에 전송할 파일명을 넣고 실행한다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39849" y="2667893"/>
            <a:ext cx="2388197" cy="24742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18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</a:rPr>
              <a:t>5-5. Curl</a:t>
            </a:r>
            <a:r>
              <a:rPr lang="ko-KR" altLang="en-US" sz="2800" b="1" dirty="0">
                <a:latin typeface="+mj-ea"/>
              </a:rPr>
              <a:t>을 통한 직접 예측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예측에 사용할 이미지 파일이 있는 리눅스 환경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9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1-3. </a:t>
            </a:r>
            <a:r>
              <a:rPr lang="ko-KR" altLang="en-US" sz="2800" b="1" dirty="0" smtClean="0">
                <a:latin typeface="+mj-ea"/>
                <a:ea typeface="+mj-ea"/>
              </a:rPr>
              <a:t>프로젝트 삭제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리스트에서 해당 프로젝트가 삭제되었음을 확인할 수 있다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0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</a:rPr>
              <a:t>5-5. Curl</a:t>
            </a:r>
            <a:r>
              <a:rPr lang="ko-KR" altLang="en-US" sz="2800" b="1" dirty="0">
                <a:latin typeface="+mj-ea"/>
              </a:rPr>
              <a:t>을 통한 직접 예측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복사한 예측 예시를 붙여 넣고 전송할 파일명에 맞춰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@</a:t>
            </a:r>
            <a:r>
              <a:rPr lang="ko-KR" altLang="en-US" dirty="0" smtClean="0"/>
              <a:t>뒤 </a:t>
            </a:r>
            <a:r>
              <a:rPr lang="en-US" altLang="ko-KR" dirty="0" smtClean="0">
                <a:solidFill>
                  <a:srgbClr val="0070C0"/>
                </a:solidFill>
              </a:rPr>
              <a:t>data0</a:t>
            </a:r>
            <a:r>
              <a:rPr lang="ko-KR" altLang="en-US" dirty="0" smtClean="0"/>
              <a:t>를 전송할 파일 명으로 수정한다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047975" y="5368066"/>
            <a:ext cx="2545079" cy="21837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80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</a:rPr>
              <a:t>5-5. Curl</a:t>
            </a:r>
            <a:r>
              <a:rPr lang="ko-KR" altLang="en-US" sz="2800" b="1" dirty="0">
                <a:latin typeface="+mj-ea"/>
              </a:rPr>
              <a:t>을 통한 직접 예측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예측 완료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0" y="5363904"/>
            <a:ext cx="279699" cy="21527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1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5-6. UI</a:t>
            </a:r>
            <a:r>
              <a:rPr lang="ko-KR" altLang="en-US" sz="2800" b="1" dirty="0" smtClean="0">
                <a:latin typeface="+mj-ea"/>
                <a:ea typeface="+mj-ea"/>
              </a:rPr>
              <a:t>를 통한 예측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좌측 </a:t>
            </a:r>
            <a:r>
              <a:rPr lang="ko-KR" altLang="en-US" dirty="0" smtClean="0">
                <a:solidFill>
                  <a:srgbClr val="0070C0"/>
                </a:solidFill>
              </a:rPr>
              <a:t>예측 생성 </a:t>
            </a:r>
            <a:r>
              <a:rPr lang="ko-KR" altLang="en-US" dirty="0" smtClean="0"/>
              <a:t>클릭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63160" y="3076686"/>
            <a:ext cx="805030" cy="35500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85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</a:rPr>
              <a:t>5-6. UI</a:t>
            </a:r>
            <a:r>
              <a:rPr lang="ko-KR" altLang="en-US" sz="2800" b="1" dirty="0">
                <a:latin typeface="+mj-ea"/>
              </a:rPr>
              <a:t>를 통한 예측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예측 작업 명과 설명을 작성하고 </a:t>
            </a:r>
            <a:r>
              <a:rPr lang="ko-KR" altLang="en-US" dirty="0" smtClean="0">
                <a:solidFill>
                  <a:srgbClr val="0070C0"/>
                </a:solidFill>
              </a:rPr>
              <a:t>경로 검색</a:t>
            </a:r>
            <a:r>
              <a:rPr lang="ko-KR" altLang="en-US" dirty="0" smtClean="0"/>
              <a:t>을 클릭하여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예측에 사용할 데이터를 선택한다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UI</a:t>
            </a:r>
            <a:r>
              <a:rPr lang="ko-KR" altLang="en-US" dirty="0" smtClean="0"/>
              <a:t>를 사용한 예측을 하기 위해서는 예측에 사용할 데이터를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미리 업로드해야 한다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10587" y="4072206"/>
            <a:ext cx="568360" cy="31691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64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</a:rPr>
              <a:t>5-6. UI</a:t>
            </a:r>
            <a:r>
              <a:rPr lang="ko-KR" altLang="en-US" sz="2800" b="1" dirty="0">
                <a:latin typeface="+mj-ea"/>
              </a:rPr>
              <a:t>를 통한 예측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파일을 선택하면 해당 파일 하나의 예측을 실행하며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폴더를 선택하면 폴더 하위의 모든 파일들을 순차적으로 예측 실행한다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예측에 사용할 폴더나 파일을 선택하고 </a:t>
            </a:r>
            <a:r>
              <a:rPr lang="ko-KR" altLang="en-US" dirty="0" smtClean="0">
                <a:solidFill>
                  <a:srgbClr val="0070C0"/>
                </a:solidFill>
              </a:rPr>
              <a:t>확인</a:t>
            </a:r>
            <a:r>
              <a:rPr lang="ko-KR" altLang="en-US" dirty="0" smtClean="0"/>
              <a:t> 클릭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1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</a:rPr>
              <a:t>5-6. UI</a:t>
            </a:r>
            <a:r>
              <a:rPr lang="ko-KR" altLang="en-US" sz="2800" b="1" dirty="0">
                <a:latin typeface="+mj-ea"/>
              </a:rPr>
              <a:t>를 통한 예측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데이터 예시 확인의 </a:t>
            </a:r>
            <a:r>
              <a:rPr lang="ko-KR" altLang="en-US" dirty="0" smtClean="0">
                <a:solidFill>
                  <a:srgbClr val="0070C0"/>
                </a:solidFill>
              </a:rPr>
              <a:t>예시 </a:t>
            </a:r>
            <a:r>
              <a:rPr lang="ko-KR" altLang="en-US" dirty="0" err="1" smtClean="0">
                <a:solidFill>
                  <a:srgbClr val="0070C0"/>
                </a:solidFill>
              </a:rPr>
              <a:t>리프레시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/>
              <a:t>버튼을 클릭하면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경로 검색에서 선택한 데이터를 보여준다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폴더인 경우 내부 파일 중 하나를 </a:t>
            </a:r>
            <a:r>
              <a:rPr lang="ko-KR" altLang="en-US" dirty="0" err="1" smtClean="0"/>
              <a:t>랜덤하게</a:t>
            </a:r>
            <a:r>
              <a:rPr lang="ko-KR" altLang="en-US" dirty="0" smtClean="0"/>
              <a:t> 보여주고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파일인 경우 해당 파일을 보여준다 </a:t>
            </a:r>
            <a:r>
              <a:rPr lang="en-US" altLang="ko-KR" dirty="0" smtClean="0"/>
              <a:t>(</a:t>
            </a:r>
            <a:r>
              <a:rPr lang="ko-KR" altLang="en-US" dirty="0" smtClean="0"/>
              <a:t>누를 때마다 변경됨</a:t>
            </a:r>
            <a:r>
              <a:rPr lang="en-US" altLang="ko-KR" dirty="0" smtClean="0"/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80743" y="3420930"/>
            <a:ext cx="622146" cy="29045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53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</a:rPr>
              <a:t>5-6. UI</a:t>
            </a:r>
            <a:r>
              <a:rPr lang="ko-KR" altLang="en-US" sz="2800" b="1" dirty="0">
                <a:latin typeface="+mj-ea"/>
              </a:rPr>
              <a:t>를 통한 예측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070C0"/>
                </a:solidFill>
              </a:rPr>
              <a:t>예시 </a:t>
            </a:r>
            <a:r>
              <a:rPr lang="ko-KR" altLang="en-US" dirty="0" err="1" smtClean="0">
                <a:solidFill>
                  <a:srgbClr val="0070C0"/>
                </a:solidFill>
              </a:rPr>
              <a:t>리프레시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/>
              <a:t>후에 </a:t>
            </a:r>
            <a:r>
              <a:rPr lang="ko-KR" altLang="en-US" dirty="0" smtClean="0">
                <a:solidFill>
                  <a:srgbClr val="0070C0"/>
                </a:solidFill>
              </a:rPr>
              <a:t>샘플 예측 </a:t>
            </a:r>
            <a:r>
              <a:rPr lang="ko-KR" altLang="en-US" dirty="0" smtClean="0"/>
              <a:t>버튼을 클릭하면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해당 예시로 예측을 실행한 결과를 보여준다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이상이 없는 것을 확인했으면 우측 하단의 </a:t>
            </a:r>
            <a:r>
              <a:rPr lang="ko-KR" altLang="en-US" dirty="0" smtClean="0">
                <a:solidFill>
                  <a:srgbClr val="0070C0"/>
                </a:solidFill>
              </a:rPr>
              <a:t>생성</a:t>
            </a:r>
            <a:r>
              <a:rPr lang="ko-KR" altLang="en-US" dirty="0" smtClean="0"/>
              <a:t>을 클릭하여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선택한 모든 파일의 예측을 실행 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37712" y="4356847"/>
            <a:ext cx="546846" cy="29045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56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</a:rPr>
              <a:t>5-6. UI</a:t>
            </a:r>
            <a:r>
              <a:rPr lang="ko-KR" altLang="en-US" sz="2800" b="1" dirty="0">
                <a:latin typeface="+mj-ea"/>
              </a:rPr>
              <a:t>를 통한 예측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예측이 완료되면 우측의 상태가 녹색 </a:t>
            </a:r>
            <a:r>
              <a:rPr lang="ko-KR" altLang="en-US" dirty="0" smtClean="0">
                <a:solidFill>
                  <a:srgbClr val="0070C0"/>
                </a:solidFill>
              </a:rPr>
              <a:t>예측 완료</a:t>
            </a:r>
            <a:r>
              <a:rPr lang="ko-KR" altLang="en-US" dirty="0" smtClean="0"/>
              <a:t>로 표시된다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클릭하면 예측 상세로 이동하여 예측 결과를 확인할 수 있다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037296" y="3593053"/>
            <a:ext cx="772757" cy="29045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90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</a:rPr>
              <a:t>5-6. UI</a:t>
            </a:r>
            <a:r>
              <a:rPr lang="ko-KR" altLang="en-US" sz="2800" b="1" dirty="0">
                <a:latin typeface="+mj-ea"/>
              </a:rPr>
              <a:t>를 통한 예측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예측 완료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70735" y="3453204"/>
            <a:ext cx="1106244" cy="86061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5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1-4. </a:t>
            </a:r>
            <a:r>
              <a:rPr lang="ko-KR" altLang="en-US" sz="2800" b="1" dirty="0" smtClean="0">
                <a:latin typeface="+mj-ea"/>
                <a:ea typeface="+mj-ea"/>
              </a:rPr>
              <a:t>프로젝트 메뉴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프로젝트를 클릭하면 우측 상단에서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프로젝트 하위 메뉴들을 확인할 수 있다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992932" y="989705"/>
            <a:ext cx="1032733" cy="34424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3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1-4. </a:t>
            </a:r>
            <a:r>
              <a:rPr lang="ko-KR" altLang="en-US" sz="2800" b="1" dirty="0" smtClean="0">
                <a:latin typeface="+mj-ea"/>
                <a:ea typeface="+mj-ea"/>
              </a:rPr>
              <a:t>프로젝트 메뉴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2849" y="1849253"/>
            <a:ext cx="70355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70C0"/>
                </a:solidFill>
              </a:rPr>
              <a:t>데이터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데이터를 업로드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전처리 등의 데이터 관련 작업을 하는 데이터 관리 영역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70C0"/>
                </a:solidFill>
              </a:rPr>
              <a:t>작업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주피터 노트북을 사용하여 코드를 업로드하거나 직접 코드를 작성 또는 </a:t>
            </a:r>
            <a:r>
              <a:rPr lang="en-US" altLang="ko-KR" dirty="0" smtClean="0"/>
              <a:t>Basic </a:t>
            </a:r>
            <a:r>
              <a:rPr lang="ko-KR" altLang="en-US" dirty="0" smtClean="0"/>
              <a:t>알고리즘을 사용하기 위한 공간이며 학습을 관리하는 영역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70C0"/>
                </a:solidFill>
              </a:rPr>
              <a:t>배포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학습이 완료된 모델을 배포하고 배포 서버로 예측을 실행하는 영역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pPr algn="ctr"/>
            <a:r>
              <a:rPr lang="en-US" altLang="ko-KR" dirty="0" smtClean="0"/>
              <a:t>※ 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배포 등 프로젝트 내부에서 생성하는 객체들은</a:t>
            </a:r>
            <a:endParaRPr lang="en-US" altLang="ko-KR" dirty="0"/>
          </a:p>
          <a:p>
            <a:pPr algn="ctr"/>
            <a:r>
              <a:rPr lang="ko-KR" altLang="en-US" dirty="0" smtClean="0"/>
              <a:t>프로젝트 관리자가 아니라 </a:t>
            </a:r>
            <a:r>
              <a:rPr lang="ko-KR" altLang="en-US" dirty="0" smtClean="0">
                <a:solidFill>
                  <a:srgbClr val="FF0000"/>
                </a:solidFill>
              </a:rPr>
              <a:t>생성한 </a:t>
            </a:r>
            <a:r>
              <a:rPr lang="en-US" altLang="ko-KR" dirty="0" smtClean="0">
                <a:solidFill>
                  <a:srgbClr val="FF0000"/>
                </a:solidFill>
              </a:rPr>
              <a:t>user</a:t>
            </a:r>
            <a:r>
              <a:rPr lang="ko-KR" altLang="en-US" dirty="0" smtClean="0">
                <a:solidFill>
                  <a:srgbClr val="FF0000"/>
                </a:solidFill>
              </a:rPr>
              <a:t>만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삭제할 수 있다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74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3200866"/>
            <a:ext cx="9601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rgbClr val="002060"/>
                </a:solidFill>
                <a:latin typeface="+mj-ea"/>
                <a:ea typeface="+mj-ea"/>
              </a:rPr>
              <a:t>2. </a:t>
            </a:r>
            <a:r>
              <a:rPr lang="ko-KR" altLang="en-US" sz="6600" b="1" dirty="0" smtClean="0">
                <a:solidFill>
                  <a:srgbClr val="002060"/>
                </a:solidFill>
                <a:latin typeface="+mj-ea"/>
                <a:ea typeface="+mj-ea"/>
              </a:rPr>
              <a:t>데이터</a:t>
            </a:r>
            <a:endParaRPr lang="ko-KR" altLang="en-US" sz="66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8742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2-1. </a:t>
            </a:r>
            <a:r>
              <a:rPr lang="ko-KR" altLang="en-US" sz="2800" b="1" dirty="0" smtClean="0">
                <a:latin typeface="+mj-ea"/>
                <a:ea typeface="+mj-ea"/>
              </a:rPr>
              <a:t>데이터 업로드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프로젝트 내부에서 우측 상단의 데이터 메뉴를 클릭하여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데이터 관리 페이지로 이동한 후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좌측 상단의 </a:t>
            </a:r>
            <a:r>
              <a:rPr lang="ko-KR" altLang="en-US" dirty="0" smtClean="0">
                <a:solidFill>
                  <a:srgbClr val="0070C0"/>
                </a:solidFill>
              </a:rPr>
              <a:t>데이터 세트 생성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/>
              <a:t>버튼을 클릭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04398" y="1602890"/>
            <a:ext cx="968186" cy="31197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28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2-1. </a:t>
            </a:r>
            <a:r>
              <a:rPr lang="ko-KR" altLang="en-US" sz="2800" b="1" dirty="0" smtClean="0">
                <a:latin typeface="+mj-ea"/>
                <a:ea typeface="+mj-ea"/>
              </a:rPr>
              <a:t>데이터 업로드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입력사항을 작성한 후 데이터 파일 등록의 </a:t>
            </a:r>
            <a:r>
              <a:rPr lang="ko-KR" altLang="en-US" dirty="0" smtClean="0">
                <a:solidFill>
                  <a:srgbClr val="0070C0"/>
                </a:solidFill>
              </a:rPr>
              <a:t>경로 검색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 smtClean="0"/>
              <a:t>버튼을 클릭한다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데이터 세트는 업로드하는 데이터가 있는 폴더의 상위 폴더로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데이터 폴더와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해당 데이터를 </a:t>
            </a:r>
            <a:r>
              <a:rPr lang="ko-KR" altLang="en-US" dirty="0" err="1" smtClean="0"/>
              <a:t>전처리한</a:t>
            </a:r>
            <a:r>
              <a:rPr lang="ko-KR" altLang="en-US" dirty="0" smtClean="0"/>
              <a:t> 데이터 폴더 등이 위치하는 폴더이다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08793" y="4432151"/>
            <a:ext cx="570154" cy="24919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78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2-1. </a:t>
            </a:r>
            <a:r>
              <a:rPr lang="ko-KR" altLang="en-US" sz="2800" b="1" dirty="0" smtClean="0">
                <a:latin typeface="+mj-ea"/>
                <a:ea typeface="+mj-ea"/>
              </a:rPr>
              <a:t>데이터 업로드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업로드할 파일을 찾아 선택하고 </a:t>
            </a:r>
            <a:r>
              <a:rPr lang="ko-KR" altLang="en-US" dirty="0" smtClean="0">
                <a:solidFill>
                  <a:srgbClr val="0070C0"/>
                </a:solidFill>
              </a:rPr>
              <a:t>열기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버튼 클릭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다중 선택 가능</a:t>
            </a:r>
            <a:r>
              <a:rPr lang="en-US" altLang="ko-KR" dirty="0" smtClean="0"/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선택한 파일들은 기입한 데이터 명으로 된 폴더의 아래에 </a:t>
            </a:r>
            <a:r>
              <a:rPr lang="ko-KR" altLang="en-US" dirty="0" err="1" smtClean="0"/>
              <a:t>업로드된다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데이터 세트 명 폴더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데이터 명 폴더 </a:t>
            </a:r>
            <a:r>
              <a:rPr lang="en-US" altLang="ko-KR" dirty="0"/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업로드 데이터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657601" y="3086359"/>
            <a:ext cx="580914" cy="19472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9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2-1. </a:t>
            </a:r>
            <a:r>
              <a:rPr lang="ko-KR" altLang="en-US" sz="2800" b="1" dirty="0" smtClean="0">
                <a:latin typeface="+mj-ea"/>
                <a:ea typeface="+mj-ea"/>
              </a:rPr>
              <a:t>데이터 업로드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/>
              <a:t>RAW </a:t>
            </a:r>
            <a:r>
              <a:rPr lang="ko-KR" altLang="en-US" dirty="0" smtClean="0"/>
              <a:t>데이터 설명을 기입하고 우측 하단 </a:t>
            </a:r>
            <a:r>
              <a:rPr lang="ko-KR" altLang="en-US" dirty="0" smtClean="0">
                <a:solidFill>
                  <a:srgbClr val="0070C0"/>
                </a:solidFill>
              </a:rPr>
              <a:t>생성</a:t>
            </a:r>
            <a:r>
              <a:rPr lang="ko-KR" altLang="en-US" dirty="0" smtClean="0"/>
              <a:t> 버튼 클릭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520061" y="5188408"/>
            <a:ext cx="559393" cy="30875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3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2-1. </a:t>
            </a:r>
            <a:r>
              <a:rPr lang="ko-KR" altLang="en-US" sz="2800" b="1" dirty="0" smtClean="0">
                <a:latin typeface="+mj-ea"/>
                <a:ea typeface="+mj-ea"/>
              </a:rPr>
              <a:t>데이터 업로드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/>
              <a:t>업로드되는</a:t>
            </a:r>
            <a:r>
              <a:rPr lang="ko-KR" altLang="en-US" dirty="0" smtClean="0"/>
              <a:t> 동안 로딩 상태가 되며 업로드하는 데이터가 큰 경우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오랜 시간이 소요될 수 있다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366"/>
            <a:ext cx="960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CONTENTS</a:t>
            </a:r>
            <a:endParaRPr lang="ko-KR" altLang="en-US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27169" y="1315656"/>
            <a:ext cx="1345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1-1.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프로젝트란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9169" y="1032726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rgbClr val="203864">
                      <a:alpha val="30000"/>
                    </a:srgbClr>
                  </a:solidFill>
                </a:ln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600" dirty="0" smtClean="0">
                <a:ln>
                  <a:solidFill>
                    <a:srgbClr val="203864">
                      <a:alpha val="30000"/>
                    </a:srgbClr>
                  </a:solidFill>
                </a:ln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프로젝트</a:t>
            </a:r>
            <a:endParaRPr lang="ko-KR" altLang="en-US" sz="1600" dirty="0">
              <a:ln>
                <a:solidFill>
                  <a:srgbClr val="203864">
                    <a:alpha val="30000"/>
                  </a:srgbClr>
                </a:solidFill>
              </a:ln>
              <a:solidFill>
                <a:srgbClr val="203864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27169" y="1598925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1-2.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프로젝트 생성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27169" y="1882194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1-3.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프로젝트 삭제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7169" y="2165463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1-4.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프로젝트 메뉴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27169" y="2868118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rgbClr val="203864">
                      <a:alpha val="30000"/>
                    </a:srgbClr>
                  </a:solidFill>
                </a:ln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600" dirty="0" smtClean="0">
                <a:ln>
                  <a:solidFill>
                    <a:srgbClr val="203864">
                      <a:alpha val="30000"/>
                    </a:srgbClr>
                  </a:solidFill>
                </a:ln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endParaRPr lang="ko-KR" altLang="en-US" sz="1600" dirty="0">
              <a:ln>
                <a:solidFill>
                  <a:srgbClr val="203864">
                    <a:alpha val="30000"/>
                  </a:srgbClr>
                </a:solidFill>
              </a:ln>
              <a:solidFill>
                <a:srgbClr val="203864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0539" y="3187623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2-1.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데이터 업로드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30539" y="3488320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2-2.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데이터 전처리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30539" y="3789017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2-3.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문자 </a:t>
            </a:r>
            <a:r>
              <a:rPr lang="ko-KR" altLang="en-US" sz="12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벡터화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0539" y="4089713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2-4.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단어 </a:t>
            </a:r>
            <a:r>
              <a:rPr lang="ko-KR" altLang="en-US" sz="12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벡터화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09169" y="5724834"/>
            <a:ext cx="166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rgbClr val="203864">
                      <a:alpha val="30000"/>
                    </a:srgbClr>
                  </a:solidFill>
                </a:ln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600" dirty="0" smtClean="0">
                <a:ln>
                  <a:solidFill>
                    <a:srgbClr val="203864">
                      <a:alpha val="30000"/>
                    </a:srgbClr>
                  </a:solidFill>
                </a:ln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작업</a:t>
            </a:r>
            <a:r>
              <a:rPr lang="en-US" altLang="ko-KR" sz="1600" dirty="0" smtClean="0">
                <a:ln>
                  <a:solidFill>
                    <a:srgbClr val="203864">
                      <a:alpha val="30000"/>
                    </a:srgbClr>
                  </a:solidFill>
                </a:ln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(Custom)</a:t>
            </a:r>
            <a:endParaRPr lang="ko-KR" altLang="en-US" sz="1600" dirty="0">
              <a:ln>
                <a:solidFill>
                  <a:srgbClr val="203864">
                    <a:alpha val="30000"/>
                  </a:srgbClr>
                </a:solidFill>
              </a:ln>
              <a:solidFill>
                <a:srgbClr val="203864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27169" y="6015613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3-1.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작업 생성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27169" y="6315553"/>
            <a:ext cx="3484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3-2. </a:t>
            </a:r>
            <a:r>
              <a:rPr lang="en-US" altLang="ko-KR" sz="12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Jupyter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Notebook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을 통한 코드 업로드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py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27169" y="6615493"/>
            <a:ext cx="3848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3-3. </a:t>
            </a:r>
            <a:r>
              <a:rPr lang="en-US" altLang="ko-KR" sz="12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Jupyter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Notebook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을 통한 코드 직접 작성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ipynb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27169" y="6915434"/>
            <a:ext cx="1284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3-4.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학습 생성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 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47875" y="1311837"/>
            <a:ext cx="321365" cy="1130625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047875" y="3198444"/>
            <a:ext cx="321363" cy="1993706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047875" y="6015613"/>
            <a:ext cx="321364" cy="1444763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03460" y="1321031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-1.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작업 생성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85460" y="103810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rgbClr val="203864">
                      <a:alpha val="30000"/>
                    </a:srgbClr>
                  </a:solidFill>
                </a:ln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600" dirty="0" smtClean="0">
                <a:ln>
                  <a:solidFill>
                    <a:srgbClr val="203864">
                      <a:alpha val="30000"/>
                    </a:srgbClr>
                  </a:solidFill>
                </a:ln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작업</a:t>
            </a:r>
            <a:r>
              <a:rPr lang="en-US" altLang="ko-KR" sz="1600" dirty="0" smtClean="0">
                <a:ln>
                  <a:solidFill>
                    <a:srgbClr val="203864">
                      <a:alpha val="30000"/>
                    </a:srgbClr>
                  </a:solidFill>
                </a:ln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(Basic)</a:t>
            </a:r>
            <a:endParaRPr lang="ko-KR" altLang="en-US" sz="1600" dirty="0">
              <a:ln>
                <a:solidFill>
                  <a:srgbClr val="203864">
                    <a:alpha val="30000"/>
                  </a:srgbClr>
                </a:solidFill>
              </a:ln>
              <a:solidFill>
                <a:srgbClr val="203864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03460" y="1604300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-2.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알고리즘 종류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03460" y="1887569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-3.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텍스트 분류기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03460" y="2170838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-4.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이미지 분류기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200090" y="371407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rgbClr val="203864">
                      <a:alpha val="30000"/>
                    </a:srgbClr>
                  </a:solidFill>
                </a:ln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600" dirty="0" smtClean="0">
                <a:ln>
                  <a:solidFill>
                    <a:srgbClr val="203864">
                      <a:alpha val="30000"/>
                    </a:srgbClr>
                  </a:solidFill>
                </a:ln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배포</a:t>
            </a:r>
            <a:endParaRPr lang="ko-KR" altLang="en-US" sz="1600" dirty="0">
              <a:ln>
                <a:solidFill>
                  <a:srgbClr val="203864">
                    <a:alpha val="30000"/>
                  </a:srgbClr>
                </a:solidFill>
              </a:ln>
              <a:solidFill>
                <a:srgbClr val="203864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03460" y="4033578"/>
            <a:ext cx="1802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-1.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배포 생성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(Custom)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03460" y="4334275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-2.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배포 생성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(Basic)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03460" y="4634972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-3.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배포 상세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03460" y="4935668"/>
            <a:ext cx="1537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-4.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예측 기능 함수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825459" y="1311837"/>
            <a:ext cx="320072" cy="1956671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825458" y="3987704"/>
            <a:ext cx="320073" cy="173713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30539" y="4380612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2-5.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이미지 전처리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430539" y="4656664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2-6.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문장 분리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30539" y="4926156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2-7.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형태소 분석기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27169" y="7183378"/>
            <a:ext cx="1284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3-5.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학습 상세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 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203460" y="2447837"/>
            <a:ext cx="1738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4-5. Word Embedding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203460" y="2729083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4-6.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수치 예측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195764" y="3017931"/>
            <a:ext cx="1999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4-7.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이미지 오브젝트 검출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195249" y="5197874"/>
            <a:ext cx="2000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5-5. curl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을 통한 직접 예측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195249" y="5479522"/>
            <a:ext cx="1532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5-6. UI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를 통한 예측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47875" y="1100573"/>
            <a:ext cx="321366" cy="253916"/>
          </a:xfrm>
          <a:prstGeom prst="rect">
            <a:avLst/>
          </a:prstGeom>
          <a:solidFill>
            <a:srgbClr val="203864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5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03</a:t>
            </a:r>
            <a:endParaRPr lang="ko-KR" altLang="en-US" sz="105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52537" y="2942782"/>
            <a:ext cx="320073" cy="253916"/>
          </a:xfrm>
          <a:prstGeom prst="rect">
            <a:avLst/>
          </a:prstGeom>
          <a:solidFill>
            <a:srgbClr val="203864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5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endParaRPr lang="ko-KR" altLang="en-US" sz="105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49167" y="5790709"/>
            <a:ext cx="320073" cy="253916"/>
          </a:xfrm>
          <a:prstGeom prst="rect">
            <a:avLst/>
          </a:prstGeom>
          <a:solidFill>
            <a:srgbClr val="203864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5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31</a:t>
            </a:r>
            <a:endParaRPr lang="ko-KR" altLang="en-US" sz="105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825458" y="1105948"/>
            <a:ext cx="320073" cy="253916"/>
          </a:xfrm>
          <a:prstGeom prst="rect">
            <a:avLst/>
          </a:prstGeom>
          <a:solidFill>
            <a:srgbClr val="203864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105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5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25458" y="3788737"/>
            <a:ext cx="320073" cy="253916"/>
          </a:xfrm>
          <a:prstGeom prst="rect">
            <a:avLst/>
          </a:prstGeom>
          <a:solidFill>
            <a:srgbClr val="203864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5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86</a:t>
            </a:r>
            <a:endParaRPr lang="ko-KR" altLang="en-US" sz="105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>
            <a:hlinkClick r:id="rId2" action="ppaction://hlinksldjump"/>
          </p:cNvPr>
          <p:cNvSpPr/>
          <p:nvPr/>
        </p:nvSpPr>
        <p:spPr>
          <a:xfrm>
            <a:off x="2427169" y="1100573"/>
            <a:ext cx="1175322" cy="211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hlinkClick r:id="rId3" action="ppaction://hlinksldjump"/>
          </p:cNvPr>
          <p:cNvSpPr/>
          <p:nvPr/>
        </p:nvSpPr>
        <p:spPr>
          <a:xfrm>
            <a:off x="2507483" y="2942781"/>
            <a:ext cx="870418" cy="221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hlinkClick r:id="rId4" action="ppaction://hlinksldjump"/>
          </p:cNvPr>
          <p:cNvSpPr/>
          <p:nvPr/>
        </p:nvSpPr>
        <p:spPr>
          <a:xfrm>
            <a:off x="6279001" y="1095152"/>
            <a:ext cx="1240593" cy="246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hlinkClick r:id="rId5" action="ppaction://hlinksldjump"/>
          </p:cNvPr>
          <p:cNvSpPr/>
          <p:nvPr/>
        </p:nvSpPr>
        <p:spPr>
          <a:xfrm>
            <a:off x="6275787" y="3780055"/>
            <a:ext cx="662895" cy="207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hlinkClick r:id="rId6" action="ppaction://hlinksldjump"/>
          </p:cNvPr>
          <p:cNvSpPr/>
          <p:nvPr/>
        </p:nvSpPr>
        <p:spPr>
          <a:xfrm>
            <a:off x="2507483" y="5783000"/>
            <a:ext cx="1483604" cy="209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7" action="ppaction://hlinksldjump"/>
          </p:cNvPr>
          <p:cNvSpPr/>
          <p:nvPr/>
        </p:nvSpPr>
        <p:spPr>
          <a:xfrm>
            <a:off x="2507483" y="1342094"/>
            <a:ext cx="1155922" cy="184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hlinkClick r:id="rId8" action="ppaction://hlinksldjump"/>
          </p:cNvPr>
          <p:cNvSpPr/>
          <p:nvPr/>
        </p:nvSpPr>
        <p:spPr>
          <a:xfrm>
            <a:off x="2507483" y="1925326"/>
            <a:ext cx="1255226" cy="164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hlinkClick r:id="rId9" action="ppaction://hlinksldjump"/>
          </p:cNvPr>
          <p:cNvSpPr/>
          <p:nvPr/>
        </p:nvSpPr>
        <p:spPr>
          <a:xfrm>
            <a:off x="2517183" y="1647833"/>
            <a:ext cx="1255226" cy="164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hlinkClick r:id="rId10" action="ppaction://hlinksldjump"/>
          </p:cNvPr>
          <p:cNvSpPr/>
          <p:nvPr/>
        </p:nvSpPr>
        <p:spPr>
          <a:xfrm>
            <a:off x="2504523" y="2229909"/>
            <a:ext cx="1291808" cy="174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hlinkClick r:id="rId11" action="ppaction://hlinksldjump"/>
          </p:cNvPr>
          <p:cNvSpPr/>
          <p:nvPr/>
        </p:nvSpPr>
        <p:spPr>
          <a:xfrm>
            <a:off x="2526620" y="3237765"/>
            <a:ext cx="1245789" cy="149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hlinkClick r:id="rId12" action="ppaction://hlinksldjump"/>
          </p:cNvPr>
          <p:cNvSpPr/>
          <p:nvPr/>
        </p:nvSpPr>
        <p:spPr>
          <a:xfrm>
            <a:off x="2504523" y="3551322"/>
            <a:ext cx="1255226" cy="162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hlinkClick r:id="rId13" action="ppaction://hlinksldjump"/>
          </p:cNvPr>
          <p:cNvSpPr/>
          <p:nvPr/>
        </p:nvSpPr>
        <p:spPr>
          <a:xfrm>
            <a:off x="2504524" y="3851238"/>
            <a:ext cx="1158882" cy="127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hlinkClick r:id="rId14" action="ppaction://hlinksldjump"/>
          </p:cNvPr>
          <p:cNvSpPr/>
          <p:nvPr/>
        </p:nvSpPr>
        <p:spPr>
          <a:xfrm>
            <a:off x="2517289" y="4152998"/>
            <a:ext cx="1146116" cy="157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hlinkClick r:id="rId15" action="ppaction://hlinksldjump"/>
          </p:cNvPr>
          <p:cNvSpPr/>
          <p:nvPr/>
        </p:nvSpPr>
        <p:spPr>
          <a:xfrm>
            <a:off x="2478604" y="4418325"/>
            <a:ext cx="1297329" cy="142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hlinkClick r:id="rId16" action="ppaction://hlinksldjump"/>
          </p:cNvPr>
          <p:cNvSpPr/>
          <p:nvPr/>
        </p:nvSpPr>
        <p:spPr>
          <a:xfrm>
            <a:off x="2467531" y="4712742"/>
            <a:ext cx="990689" cy="136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hlinkClick r:id="rId17" action="ppaction://hlinksldjump"/>
          </p:cNvPr>
          <p:cNvSpPr/>
          <p:nvPr/>
        </p:nvSpPr>
        <p:spPr>
          <a:xfrm>
            <a:off x="2487609" y="4982234"/>
            <a:ext cx="1308722" cy="1510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hlinkClick r:id="rId18" action="ppaction://hlinksldjump"/>
          </p:cNvPr>
          <p:cNvSpPr/>
          <p:nvPr/>
        </p:nvSpPr>
        <p:spPr>
          <a:xfrm>
            <a:off x="2517183" y="6079995"/>
            <a:ext cx="941037" cy="14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hlinkClick r:id="rId19" action="ppaction://hlinksldjump"/>
          </p:cNvPr>
          <p:cNvSpPr/>
          <p:nvPr/>
        </p:nvSpPr>
        <p:spPr>
          <a:xfrm>
            <a:off x="2541105" y="6358764"/>
            <a:ext cx="3171206" cy="201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hlinkClick r:id="rId20" action="ppaction://hlinksldjump"/>
          </p:cNvPr>
          <p:cNvSpPr/>
          <p:nvPr/>
        </p:nvSpPr>
        <p:spPr>
          <a:xfrm>
            <a:off x="2504523" y="6692022"/>
            <a:ext cx="3641008" cy="138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hlinkClick r:id="rId21" action="ppaction://hlinksldjump"/>
          </p:cNvPr>
          <p:cNvSpPr/>
          <p:nvPr/>
        </p:nvSpPr>
        <p:spPr>
          <a:xfrm>
            <a:off x="2489047" y="6981482"/>
            <a:ext cx="990689" cy="142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hlinkClick r:id="rId22" action="ppaction://hlinksldjump"/>
          </p:cNvPr>
          <p:cNvSpPr/>
          <p:nvPr/>
        </p:nvSpPr>
        <p:spPr>
          <a:xfrm>
            <a:off x="2519494" y="7230888"/>
            <a:ext cx="960242" cy="162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hlinkClick r:id="rId23" action="ppaction://hlinksldjump"/>
          </p:cNvPr>
          <p:cNvSpPr/>
          <p:nvPr/>
        </p:nvSpPr>
        <p:spPr>
          <a:xfrm>
            <a:off x="6275787" y="1378467"/>
            <a:ext cx="952841" cy="163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hlinkClick r:id="rId24" action="ppaction://hlinksldjump"/>
          </p:cNvPr>
          <p:cNvSpPr/>
          <p:nvPr/>
        </p:nvSpPr>
        <p:spPr>
          <a:xfrm>
            <a:off x="6275786" y="1657467"/>
            <a:ext cx="1266266" cy="156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hlinkClick r:id="rId25" action="ppaction://hlinksldjump"/>
          </p:cNvPr>
          <p:cNvSpPr/>
          <p:nvPr/>
        </p:nvSpPr>
        <p:spPr>
          <a:xfrm>
            <a:off x="6306624" y="1948561"/>
            <a:ext cx="1226046" cy="148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hlinkClick r:id="rId26" action="ppaction://hlinksldjump"/>
          </p:cNvPr>
          <p:cNvSpPr/>
          <p:nvPr/>
        </p:nvSpPr>
        <p:spPr>
          <a:xfrm>
            <a:off x="6285108" y="2228224"/>
            <a:ext cx="1267702" cy="16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hlinkClick r:id="rId27" action="ppaction://hlinksldjump"/>
          </p:cNvPr>
          <p:cNvSpPr/>
          <p:nvPr/>
        </p:nvSpPr>
        <p:spPr>
          <a:xfrm>
            <a:off x="6274350" y="2517937"/>
            <a:ext cx="1545258" cy="1581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hlinkClick r:id="rId28" action="ppaction://hlinksldjump"/>
          </p:cNvPr>
          <p:cNvSpPr/>
          <p:nvPr/>
        </p:nvSpPr>
        <p:spPr>
          <a:xfrm>
            <a:off x="6297584" y="2787560"/>
            <a:ext cx="941802" cy="156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hlinkClick r:id="rId29" action="ppaction://hlinksldjump"/>
          </p:cNvPr>
          <p:cNvSpPr/>
          <p:nvPr/>
        </p:nvSpPr>
        <p:spPr>
          <a:xfrm>
            <a:off x="6258625" y="3067414"/>
            <a:ext cx="1798727" cy="170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hlinkClick r:id="rId30" action="ppaction://hlinksldjump"/>
          </p:cNvPr>
          <p:cNvSpPr/>
          <p:nvPr/>
        </p:nvSpPr>
        <p:spPr>
          <a:xfrm>
            <a:off x="6274350" y="4100505"/>
            <a:ext cx="1626566" cy="173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hlinkClick r:id="rId31" action="ppaction://hlinksldjump"/>
          </p:cNvPr>
          <p:cNvSpPr/>
          <p:nvPr/>
        </p:nvSpPr>
        <p:spPr>
          <a:xfrm>
            <a:off x="6274350" y="4397353"/>
            <a:ext cx="1412208" cy="175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hlinkClick r:id="rId32" action="ppaction://hlinksldjump"/>
          </p:cNvPr>
          <p:cNvSpPr/>
          <p:nvPr/>
        </p:nvSpPr>
        <p:spPr>
          <a:xfrm>
            <a:off x="6245170" y="4699030"/>
            <a:ext cx="994216" cy="147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hlinkClick r:id="rId33" action="ppaction://hlinksldjump"/>
          </p:cNvPr>
          <p:cNvSpPr/>
          <p:nvPr/>
        </p:nvSpPr>
        <p:spPr>
          <a:xfrm>
            <a:off x="6287234" y="5001732"/>
            <a:ext cx="1313998" cy="157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hlinkClick r:id="rId34" action="ppaction://hlinksldjump"/>
          </p:cNvPr>
          <p:cNvSpPr/>
          <p:nvPr/>
        </p:nvSpPr>
        <p:spPr>
          <a:xfrm>
            <a:off x="6286826" y="5263182"/>
            <a:ext cx="1770526" cy="15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hlinkClick r:id="rId35" action="ppaction://hlinksldjump"/>
          </p:cNvPr>
          <p:cNvSpPr/>
          <p:nvPr/>
        </p:nvSpPr>
        <p:spPr>
          <a:xfrm>
            <a:off x="6286826" y="5537061"/>
            <a:ext cx="1314406" cy="191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99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2-1. </a:t>
            </a:r>
            <a:r>
              <a:rPr lang="ko-KR" altLang="en-US" sz="2800" b="1" dirty="0" smtClean="0">
                <a:latin typeface="+mj-ea"/>
                <a:ea typeface="+mj-ea"/>
              </a:rPr>
              <a:t>데이터 업로드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업로드가 완료되면 데이터 관리 페이지로 이동되며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리스트에 업로드한 데이터 세트가 추가된다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7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2-1. </a:t>
            </a:r>
            <a:r>
              <a:rPr lang="ko-KR" altLang="en-US" sz="2800" b="1" dirty="0" smtClean="0">
                <a:latin typeface="+mj-ea"/>
                <a:ea typeface="+mj-ea"/>
              </a:rPr>
              <a:t>데이터 업로드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데이터 세트를 클릭하면 데이터 세트 상세 페이지로 이동된다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데이터 세트 상세 페이지에서는 데이터와 전처리 데이터 목록을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확인할 수 있으며</a:t>
            </a:r>
            <a:r>
              <a:rPr lang="en-US" altLang="ko-KR" dirty="0"/>
              <a:t> </a:t>
            </a:r>
            <a:r>
              <a:rPr lang="ko-KR" altLang="en-US" dirty="0" smtClean="0"/>
              <a:t>우측에 해당 데이터의 경로가 표시되어 모델 코드에서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업로드한 데이터를</a:t>
            </a:r>
            <a:r>
              <a:rPr lang="en-US" altLang="ko-KR" dirty="0"/>
              <a:t> </a:t>
            </a:r>
            <a:r>
              <a:rPr lang="ko-KR" altLang="en-US" dirty="0" smtClean="0"/>
              <a:t>사용하고 싶을 때 활용할 수 있다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626711" y="3012143"/>
            <a:ext cx="1323189" cy="30121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0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2-2. </a:t>
            </a:r>
            <a:r>
              <a:rPr lang="ko-KR" altLang="en-US" sz="2800" b="1" dirty="0" smtClean="0">
                <a:latin typeface="+mj-ea"/>
                <a:ea typeface="+mj-ea"/>
              </a:rPr>
              <a:t>데이터 전처리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데이터 세트 상세에서 좌측의 </a:t>
            </a:r>
            <a:r>
              <a:rPr lang="ko-KR" altLang="en-US" dirty="0" smtClean="0">
                <a:solidFill>
                  <a:srgbClr val="0070C0"/>
                </a:solidFill>
              </a:rPr>
              <a:t>데이터 전처리 </a:t>
            </a:r>
            <a:r>
              <a:rPr lang="ko-KR" altLang="en-US" dirty="0" smtClean="0"/>
              <a:t>버튼 클릭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93640" y="2463506"/>
            <a:ext cx="903641" cy="32272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97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2-2. </a:t>
            </a:r>
            <a:r>
              <a:rPr lang="ko-KR" altLang="en-US" sz="2800" b="1" dirty="0" smtClean="0">
                <a:latin typeface="+mj-ea"/>
                <a:ea typeface="+mj-ea"/>
              </a:rPr>
              <a:t>데이터 전처리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/>
              <a:t>전처리의</a:t>
            </a:r>
            <a:r>
              <a:rPr lang="ko-KR" altLang="en-US" dirty="0" smtClean="0"/>
              <a:t> 대상이 될 데이터를 선택하면 하단의 전처리 알고리즘이 활성화된다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1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2-2. </a:t>
            </a:r>
            <a:r>
              <a:rPr lang="ko-KR" altLang="en-US" sz="2800" b="1" dirty="0" smtClean="0">
                <a:latin typeface="+mj-ea"/>
                <a:ea typeface="+mj-ea"/>
              </a:rPr>
              <a:t>데이터 전처리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전처리 데이터의 데이터 명과 설명을 작성하고 전처리 알고리즘을 선택한다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텍스트 </a:t>
            </a:r>
            <a:r>
              <a:rPr lang="ko-KR" altLang="en-US" dirty="0" err="1" smtClean="0"/>
              <a:t>분류기에</a:t>
            </a:r>
            <a:r>
              <a:rPr lang="ko-KR" altLang="en-US" dirty="0" smtClean="0"/>
              <a:t> 사용되는 데이터를 </a:t>
            </a:r>
            <a:r>
              <a:rPr lang="ko-KR" altLang="en-US" dirty="0" err="1" smtClean="0"/>
              <a:t>전처리하는</a:t>
            </a:r>
            <a:r>
              <a:rPr lang="ko-KR" altLang="en-US" dirty="0" smtClean="0"/>
              <a:t> 문자 </a:t>
            </a:r>
            <a:r>
              <a:rPr lang="ko-KR" altLang="en-US" dirty="0" err="1" smtClean="0"/>
              <a:t>벡터화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단어 </a:t>
            </a:r>
            <a:r>
              <a:rPr lang="ko-KR" altLang="en-US" dirty="0" err="1" smtClean="0"/>
              <a:t>벡터화</a:t>
            </a:r>
            <a:r>
              <a:rPr lang="en-US" altLang="ko-KR" dirty="0" smtClean="0"/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이미지 </a:t>
            </a:r>
            <a:r>
              <a:rPr lang="ko-KR" altLang="en-US" dirty="0" err="1" smtClean="0"/>
              <a:t>분류기에</a:t>
            </a:r>
            <a:r>
              <a:rPr lang="ko-KR" altLang="en-US" dirty="0" smtClean="0"/>
              <a:t> 사용되는 데이터를 </a:t>
            </a:r>
            <a:r>
              <a:rPr lang="ko-KR" altLang="en-US" dirty="0" err="1" smtClean="0"/>
              <a:t>전처리하는</a:t>
            </a:r>
            <a:r>
              <a:rPr lang="ko-KR" altLang="en-US" dirty="0" smtClean="0"/>
              <a:t> 이미지 전처리</a:t>
            </a:r>
            <a:r>
              <a:rPr lang="en-US" altLang="ko-KR" dirty="0" smtClean="0"/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그리고 형태소 분석기와 문장 분리 총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가지의 </a:t>
            </a:r>
            <a:r>
              <a:rPr lang="ko-KR" altLang="en-US" dirty="0" err="1" smtClean="0"/>
              <a:t>전처리가</a:t>
            </a:r>
            <a:r>
              <a:rPr lang="ko-KR" altLang="en-US" dirty="0" smtClean="0"/>
              <a:t> 있다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6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2-2. </a:t>
            </a:r>
            <a:r>
              <a:rPr lang="ko-KR" altLang="en-US" sz="2800" b="1" dirty="0" smtClean="0">
                <a:latin typeface="+mj-ea"/>
                <a:ea typeface="+mj-ea"/>
              </a:rPr>
              <a:t>문자 </a:t>
            </a:r>
            <a:r>
              <a:rPr lang="ko-KR" altLang="en-US" sz="2800" b="1" dirty="0" err="1" smtClean="0">
                <a:latin typeface="+mj-ea"/>
                <a:ea typeface="+mj-ea"/>
              </a:rPr>
              <a:t>벡터화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문자 </a:t>
            </a:r>
            <a:r>
              <a:rPr lang="ko-KR" altLang="en-US" dirty="0" err="1" smtClean="0"/>
              <a:t>벡터화를</a:t>
            </a:r>
            <a:r>
              <a:rPr lang="ko-KR" altLang="en-US" dirty="0" smtClean="0"/>
              <a:t> 선택하면 위와 같은 팝업이 나타난다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070C0"/>
                </a:solidFill>
              </a:rPr>
              <a:t>저장</a:t>
            </a:r>
            <a:r>
              <a:rPr lang="ko-KR" altLang="en-US" dirty="0" smtClean="0"/>
              <a:t>을 누르고 </a:t>
            </a:r>
            <a:r>
              <a:rPr lang="ko-KR" altLang="en-US" dirty="0" smtClean="0">
                <a:solidFill>
                  <a:srgbClr val="0070C0"/>
                </a:solidFill>
              </a:rPr>
              <a:t>생성</a:t>
            </a:r>
            <a:r>
              <a:rPr lang="ko-KR" altLang="en-US" dirty="0" smtClean="0"/>
              <a:t> 버튼을 클릭하면 </a:t>
            </a:r>
            <a:r>
              <a:rPr lang="ko-KR" altLang="en-US" dirty="0" err="1" smtClean="0"/>
              <a:t>전처리가</a:t>
            </a:r>
            <a:r>
              <a:rPr lang="ko-KR" altLang="en-US" dirty="0" smtClean="0"/>
              <a:t> 실행된다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400340" y="3636086"/>
            <a:ext cx="505608" cy="29045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543364" y="5260489"/>
            <a:ext cx="536089" cy="3259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66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2-2. </a:t>
            </a:r>
            <a:r>
              <a:rPr lang="ko-KR" altLang="en-US" sz="2800" b="1" dirty="0" smtClean="0">
                <a:latin typeface="+mj-ea"/>
                <a:ea typeface="+mj-ea"/>
              </a:rPr>
              <a:t>문자 </a:t>
            </a:r>
            <a:r>
              <a:rPr lang="ko-KR" altLang="en-US" sz="2800" b="1" dirty="0" err="1" smtClean="0">
                <a:latin typeface="+mj-ea"/>
                <a:ea typeface="+mj-ea"/>
              </a:rPr>
              <a:t>벡터화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데이터 세트 하위에 전처리 데이터가 생성된 것을 확인할 수 있다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상태가 붉은색의 전처리 대기에서 녹색의 전처리 완료로 변경된다</a:t>
            </a:r>
            <a:endParaRPr lang="en-US" altLang="ko-KR" dirty="0" smtClean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905951" y="3055170"/>
            <a:ext cx="774548" cy="31197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7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2-2. </a:t>
            </a:r>
            <a:r>
              <a:rPr lang="ko-KR" altLang="en-US" sz="2800" b="1" dirty="0" smtClean="0">
                <a:latin typeface="+mj-ea"/>
                <a:ea typeface="+mj-ea"/>
              </a:rPr>
              <a:t>문자 </a:t>
            </a:r>
            <a:r>
              <a:rPr lang="ko-KR" altLang="en-US" sz="2800" b="1" dirty="0" err="1" smtClean="0">
                <a:latin typeface="+mj-ea"/>
                <a:ea typeface="+mj-ea"/>
              </a:rPr>
              <a:t>벡터화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전처리 완료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905951" y="3055170"/>
            <a:ext cx="774548" cy="31197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9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2-2. </a:t>
            </a:r>
            <a:r>
              <a:rPr lang="ko-KR" altLang="en-US" sz="2800" b="1" dirty="0" smtClean="0">
                <a:latin typeface="+mj-ea"/>
                <a:ea typeface="+mj-ea"/>
              </a:rPr>
              <a:t>단어 </a:t>
            </a:r>
            <a:r>
              <a:rPr lang="ko-KR" altLang="en-US" sz="2800" b="1" dirty="0" err="1" smtClean="0">
                <a:latin typeface="+mj-ea"/>
                <a:ea typeface="+mj-ea"/>
              </a:rPr>
              <a:t>벡터화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단어 </a:t>
            </a:r>
            <a:r>
              <a:rPr lang="ko-KR" altLang="en-US" dirty="0" err="1" smtClean="0"/>
              <a:t>벡터화를</a:t>
            </a:r>
            <a:r>
              <a:rPr lang="ko-KR" altLang="en-US" dirty="0" smtClean="0"/>
              <a:t> 선택하면 위와 같은 팝업이 나타난다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Word Embedding</a:t>
            </a:r>
            <a:r>
              <a:rPr lang="ko-KR" altLang="en-US" dirty="0" smtClean="0"/>
              <a:t>을 통해 직접 만든 파일이나 다른 </a:t>
            </a:r>
            <a:r>
              <a:rPr lang="en-US" altLang="ko-KR" dirty="0" smtClean="0"/>
              <a:t>Embedding </a:t>
            </a:r>
            <a:r>
              <a:rPr lang="ko-KR" altLang="en-US" dirty="0" smtClean="0"/>
              <a:t>파일을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사용하려면 </a:t>
            </a:r>
            <a:r>
              <a:rPr lang="en-US" altLang="ko-KR" dirty="0" smtClean="0"/>
              <a:t>Custom, </a:t>
            </a:r>
            <a:r>
              <a:rPr lang="ko-KR" altLang="en-US" dirty="0" smtClean="0"/>
              <a:t>기본으로 제공되는 파일을 사용하려면 </a:t>
            </a:r>
            <a:r>
              <a:rPr lang="en-US" altLang="ko-KR" dirty="0" smtClean="0"/>
              <a:t>Basic</a:t>
            </a:r>
            <a:r>
              <a:rPr lang="ko-KR" altLang="en-US" dirty="0" smtClean="0"/>
              <a:t>을 선택한 후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070C0"/>
                </a:solidFill>
              </a:rPr>
              <a:t>저장</a:t>
            </a:r>
            <a:r>
              <a:rPr lang="ko-KR" altLang="en-US" dirty="0" smtClean="0"/>
              <a:t>을 누르고 </a:t>
            </a:r>
            <a:r>
              <a:rPr lang="ko-KR" altLang="en-US" dirty="0" smtClean="0">
                <a:solidFill>
                  <a:srgbClr val="0070C0"/>
                </a:solidFill>
              </a:rPr>
              <a:t>생성</a:t>
            </a:r>
            <a:r>
              <a:rPr lang="ko-KR" altLang="en-US" dirty="0" smtClean="0"/>
              <a:t> 버튼을 클릭하면 </a:t>
            </a:r>
            <a:r>
              <a:rPr lang="ko-KR" altLang="en-US" dirty="0" err="1" smtClean="0"/>
              <a:t>전처리가</a:t>
            </a:r>
            <a:r>
              <a:rPr lang="ko-KR" altLang="en-US" dirty="0" smtClean="0"/>
              <a:t> 실행된다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400340" y="3689875"/>
            <a:ext cx="505608" cy="29045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543364" y="5249731"/>
            <a:ext cx="536089" cy="3259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12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2-2. </a:t>
            </a:r>
            <a:r>
              <a:rPr lang="ko-KR" altLang="en-US" sz="2800" b="1" dirty="0" smtClean="0">
                <a:latin typeface="+mj-ea"/>
                <a:ea typeface="+mj-ea"/>
              </a:rPr>
              <a:t>이미지 전처리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이미지 </a:t>
            </a:r>
            <a:r>
              <a:rPr lang="ko-KR" altLang="en-US" dirty="0" err="1" smtClean="0"/>
              <a:t>전처리를</a:t>
            </a:r>
            <a:r>
              <a:rPr lang="ko-KR" altLang="en-US" dirty="0" smtClean="0"/>
              <a:t> 선택하면 전처리 옵션을 설정할 수 있는 창이 나타난다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이미지 상하좌우 반전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 조절 등을 설정할 수 있다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옵션을 설정한 후 </a:t>
            </a:r>
            <a:r>
              <a:rPr lang="ko-KR" altLang="en-US" dirty="0" smtClean="0">
                <a:solidFill>
                  <a:srgbClr val="0070C0"/>
                </a:solidFill>
              </a:rPr>
              <a:t>저장</a:t>
            </a:r>
            <a:r>
              <a:rPr lang="ko-KR" altLang="en-US" dirty="0" smtClean="0"/>
              <a:t>을 누르고 </a:t>
            </a:r>
            <a:r>
              <a:rPr lang="ko-KR" altLang="en-US" dirty="0" smtClean="0">
                <a:solidFill>
                  <a:srgbClr val="0070C0"/>
                </a:solidFill>
              </a:rPr>
              <a:t>생성</a:t>
            </a:r>
            <a:r>
              <a:rPr lang="ko-KR" altLang="en-US" dirty="0" smtClean="0"/>
              <a:t> 버튼을 클릭하면 </a:t>
            </a:r>
            <a:r>
              <a:rPr lang="ko-KR" altLang="en-US" dirty="0" err="1" smtClean="0"/>
              <a:t>전처리가</a:t>
            </a:r>
            <a:r>
              <a:rPr lang="ko-KR" altLang="en-US" dirty="0" smtClean="0"/>
              <a:t> 실행된다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400340" y="4572007"/>
            <a:ext cx="505608" cy="29045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543364" y="5249731"/>
            <a:ext cx="536089" cy="3259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0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3200866"/>
            <a:ext cx="9601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rgbClr val="002060"/>
                </a:solidFill>
                <a:latin typeface="+mj-ea"/>
                <a:ea typeface="+mj-ea"/>
              </a:rPr>
              <a:t>1. </a:t>
            </a:r>
            <a:r>
              <a:rPr lang="ko-KR" altLang="en-US" sz="6600" b="1" dirty="0" smtClean="0">
                <a:solidFill>
                  <a:srgbClr val="002060"/>
                </a:solidFill>
                <a:latin typeface="+mj-ea"/>
                <a:ea typeface="+mj-ea"/>
              </a:rPr>
              <a:t>프로젝트</a:t>
            </a:r>
            <a:endParaRPr lang="ko-KR" altLang="en-US" sz="66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685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2-2. </a:t>
            </a:r>
            <a:r>
              <a:rPr lang="ko-KR" altLang="en-US" sz="2800" b="1" dirty="0" smtClean="0">
                <a:latin typeface="+mj-ea"/>
                <a:ea typeface="+mj-ea"/>
              </a:rPr>
              <a:t>문장 분리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문장 분리를 선택하면 </a:t>
            </a:r>
            <a:r>
              <a:rPr lang="en-US" altLang="ko-KR" dirty="0" smtClean="0"/>
              <a:t>300</a:t>
            </a:r>
            <a:r>
              <a:rPr lang="ko-KR" altLang="en-US" dirty="0" smtClean="0"/>
              <a:t>자 이하인 데이터만 가능하다는 </a:t>
            </a:r>
            <a:r>
              <a:rPr lang="ko-KR" altLang="en-US" dirty="0" err="1" smtClean="0"/>
              <a:t>팝업창이</a:t>
            </a:r>
            <a:r>
              <a:rPr lang="ko-KR" altLang="en-US" dirty="0" smtClean="0"/>
              <a:t> 나타난다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070C0"/>
                </a:solidFill>
              </a:rPr>
              <a:t>확인</a:t>
            </a:r>
            <a:r>
              <a:rPr lang="ko-KR" altLang="en-US" dirty="0" smtClean="0"/>
              <a:t>을 누르고 </a:t>
            </a:r>
            <a:r>
              <a:rPr lang="ko-KR" altLang="en-US" dirty="0" smtClean="0">
                <a:solidFill>
                  <a:srgbClr val="0070C0"/>
                </a:solidFill>
              </a:rPr>
              <a:t>생성</a:t>
            </a:r>
            <a:r>
              <a:rPr lang="ko-KR" altLang="en-US" dirty="0" smtClean="0"/>
              <a:t> 버튼을 클릭하면 </a:t>
            </a:r>
            <a:r>
              <a:rPr lang="ko-KR" altLang="en-US" dirty="0" err="1" smtClean="0"/>
              <a:t>전처리가</a:t>
            </a:r>
            <a:r>
              <a:rPr lang="ko-KR" altLang="en-US" dirty="0" smtClean="0"/>
              <a:t> 실행된다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400340" y="3593054"/>
            <a:ext cx="505608" cy="29045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543364" y="5249731"/>
            <a:ext cx="536089" cy="3259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00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2-2. </a:t>
            </a:r>
            <a:r>
              <a:rPr lang="ko-KR" altLang="en-US" sz="2800" b="1" dirty="0" smtClean="0">
                <a:latin typeface="+mj-ea"/>
                <a:ea typeface="+mj-ea"/>
              </a:rPr>
              <a:t>형태소 분석기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형태소 분석기를 선택하면 사전에 단어를 추가할 수 있는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설정 창이 나타난다 추가할 단어가 있으면 추가하고 없으면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070C0"/>
                </a:solidFill>
              </a:rPr>
              <a:t>저장</a:t>
            </a:r>
            <a:r>
              <a:rPr lang="ko-KR" altLang="en-US" dirty="0" smtClean="0"/>
              <a:t>을 누르고 </a:t>
            </a:r>
            <a:r>
              <a:rPr lang="ko-KR" altLang="en-US" dirty="0" smtClean="0">
                <a:solidFill>
                  <a:srgbClr val="0070C0"/>
                </a:solidFill>
              </a:rPr>
              <a:t>생성</a:t>
            </a:r>
            <a:r>
              <a:rPr lang="ko-KR" altLang="en-US" dirty="0" smtClean="0"/>
              <a:t> 버튼을 클릭하면 </a:t>
            </a:r>
            <a:r>
              <a:rPr lang="ko-KR" altLang="en-US" dirty="0" err="1" smtClean="0"/>
              <a:t>전처리가</a:t>
            </a:r>
            <a:r>
              <a:rPr lang="ko-KR" altLang="en-US" dirty="0" smtClean="0"/>
              <a:t> 실행된다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400340" y="4442913"/>
            <a:ext cx="505608" cy="29045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543364" y="5249731"/>
            <a:ext cx="536089" cy="3259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6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3200866"/>
            <a:ext cx="9601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r>
              <a:rPr lang="en-US" altLang="ko-KR" sz="6600" b="1" dirty="0" smtClean="0">
                <a:solidFill>
                  <a:srgbClr val="002060"/>
                </a:solidFill>
                <a:latin typeface="+mj-ea"/>
                <a:ea typeface="+mj-ea"/>
              </a:rPr>
              <a:t>. </a:t>
            </a:r>
            <a:r>
              <a:rPr lang="ko-KR" altLang="en-US" sz="6600" b="1" dirty="0" smtClean="0">
                <a:solidFill>
                  <a:srgbClr val="002060"/>
                </a:solidFill>
                <a:latin typeface="+mj-ea"/>
                <a:ea typeface="+mj-ea"/>
              </a:rPr>
              <a:t>작업</a:t>
            </a:r>
            <a:r>
              <a:rPr lang="en-US" altLang="ko-KR" sz="6600" b="1" dirty="0" smtClean="0">
                <a:solidFill>
                  <a:srgbClr val="002060"/>
                </a:solidFill>
                <a:latin typeface="+mj-ea"/>
                <a:ea typeface="+mj-ea"/>
              </a:rPr>
              <a:t>(Custom)</a:t>
            </a:r>
            <a:endParaRPr lang="ko-KR" altLang="en-US" sz="66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58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3-1. </a:t>
            </a:r>
            <a:r>
              <a:rPr lang="ko-KR" altLang="en-US" sz="2800" b="1" dirty="0" smtClean="0">
                <a:latin typeface="+mj-ea"/>
                <a:ea typeface="+mj-ea"/>
              </a:rPr>
              <a:t>작업 생성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프로젝트 내부의 우측 상단 작업 메뉴를 클릭하여 작업 관리 페이지로 이동</a:t>
            </a:r>
            <a:r>
              <a:rPr lang="en-US" altLang="ko-KR" dirty="0"/>
              <a:t> </a:t>
            </a:r>
            <a:r>
              <a:rPr lang="ko-KR" altLang="en-US" dirty="0" smtClean="0"/>
              <a:t>후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좌측 상단의 </a:t>
            </a:r>
            <a:r>
              <a:rPr lang="ko-KR" altLang="en-US" dirty="0" smtClean="0">
                <a:solidFill>
                  <a:srgbClr val="0070C0"/>
                </a:solidFill>
              </a:rPr>
              <a:t>작업 생성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 smtClean="0"/>
              <a:t>버튼 클릭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06189" y="1602889"/>
            <a:ext cx="729727" cy="3259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3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3-1. </a:t>
            </a:r>
            <a:r>
              <a:rPr lang="ko-KR" altLang="en-US" sz="2800" b="1" dirty="0" smtClean="0">
                <a:latin typeface="+mj-ea"/>
                <a:ea typeface="+mj-ea"/>
              </a:rPr>
              <a:t>작업 생성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/>
              <a:t>Basic </a:t>
            </a:r>
            <a:r>
              <a:rPr lang="ko-KR" altLang="en-US" dirty="0" smtClean="0"/>
              <a:t>모드와 </a:t>
            </a:r>
            <a:r>
              <a:rPr lang="en-US" altLang="ko-KR" dirty="0" smtClean="0"/>
              <a:t>Custom </a:t>
            </a:r>
            <a:r>
              <a:rPr lang="ko-KR" altLang="en-US" dirty="0" smtClean="0"/>
              <a:t>모드를 선택할 수 있다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여기서는 </a:t>
            </a:r>
            <a:r>
              <a:rPr lang="en-US" altLang="ko-KR" dirty="0" smtClean="0"/>
              <a:t>Custom </a:t>
            </a:r>
            <a:r>
              <a:rPr lang="ko-KR" altLang="en-US" dirty="0" smtClean="0"/>
              <a:t>선택 후 </a:t>
            </a:r>
            <a:r>
              <a:rPr lang="ko-KR" altLang="en-US" dirty="0" smtClean="0">
                <a:solidFill>
                  <a:srgbClr val="0070C0"/>
                </a:solidFill>
              </a:rPr>
              <a:t>생성</a:t>
            </a:r>
            <a:r>
              <a:rPr lang="ko-KR" altLang="en-US" dirty="0" smtClean="0"/>
              <a:t> 클릭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637874" y="3431687"/>
            <a:ext cx="923367" cy="21515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83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3-1. </a:t>
            </a:r>
            <a:r>
              <a:rPr lang="ko-KR" altLang="en-US" sz="2800" b="1" dirty="0" smtClean="0">
                <a:latin typeface="+mj-ea"/>
                <a:ea typeface="+mj-ea"/>
              </a:rPr>
              <a:t>작업 생성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작업 명과 작업 설명을 작성하고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주피터 노트북상에서 코드를 실행할 때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CPU</a:t>
            </a:r>
            <a:r>
              <a:rPr lang="ko-KR" altLang="en-US" dirty="0" smtClean="0"/>
              <a:t>를 사용할 것인지 </a:t>
            </a:r>
            <a:r>
              <a:rPr lang="en-US" altLang="ko-KR" dirty="0" smtClean="0"/>
              <a:t>GPU</a:t>
            </a:r>
            <a:r>
              <a:rPr lang="ko-KR" altLang="en-US" dirty="0" smtClean="0"/>
              <a:t>를 사용할 것인지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작업 인스턴스를 선택한 후</a:t>
            </a:r>
            <a:r>
              <a:rPr lang="en-US" altLang="ko-KR" dirty="0"/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생성</a:t>
            </a:r>
            <a:r>
              <a:rPr lang="ko-KR" altLang="en-US" dirty="0" smtClean="0"/>
              <a:t> 버튼 클릭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511094" y="4711849"/>
            <a:ext cx="600634" cy="34424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6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3-1. </a:t>
            </a:r>
            <a:r>
              <a:rPr lang="ko-KR" altLang="en-US" sz="2800" b="1" dirty="0" smtClean="0">
                <a:latin typeface="+mj-ea"/>
                <a:ea typeface="+mj-ea"/>
              </a:rPr>
              <a:t>작업 생성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리스트에 생성한 작업이 추가되며</a:t>
            </a:r>
            <a:r>
              <a:rPr lang="en-US" altLang="ko-KR" dirty="0" smtClean="0"/>
              <a:t> </a:t>
            </a:r>
            <a:r>
              <a:rPr lang="ko-KR" altLang="en-US" dirty="0" smtClean="0"/>
              <a:t>우측의 </a:t>
            </a:r>
            <a:r>
              <a:rPr lang="ko-KR" altLang="en-US" dirty="0" smtClean="0">
                <a:solidFill>
                  <a:srgbClr val="0070C0"/>
                </a:solidFill>
              </a:rPr>
              <a:t>상태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ACTIVE</a:t>
            </a:r>
            <a:r>
              <a:rPr lang="ko-KR" altLang="en-US" dirty="0" smtClean="0"/>
              <a:t>로 전환되면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주피터 노트북을 사용할 수 있다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해당 작업을 클릭하여 작업 상세 페이지로 이동한다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2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3-1. </a:t>
            </a:r>
            <a:r>
              <a:rPr lang="ko-KR" altLang="en-US" sz="2800" b="1" dirty="0" smtClean="0">
                <a:latin typeface="+mj-ea"/>
                <a:ea typeface="+mj-ea"/>
              </a:rPr>
              <a:t>작업 생성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좌측의 </a:t>
            </a:r>
            <a:r>
              <a:rPr lang="en-US" altLang="ko-KR" dirty="0" err="1" smtClean="0">
                <a:solidFill>
                  <a:srgbClr val="0070C0"/>
                </a:solidFill>
              </a:rPr>
              <a:t>Jupyter</a:t>
            </a:r>
            <a:r>
              <a:rPr lang="en-US" altLang="ko-KR" dirty="0" smtClean="0">
                <a:solidFill>
                  <a:srgbClr val="0070C0"/>
                </a:solidFill>
              </a:rPr>
              <a:t> Notebook </a:t>
            </a:r>
            <a:r>
              <a:rPr lang="ko-KR" altLang="en-US" dirty="0" smtClean="0"/>
              <a:t>버튼을 클릭하여 노트북을 실행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73163" y="2506532"/>
            <a:ext cx="1020183" cy="3259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35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3-2. </a:t>
            </a:r>
            <a:r>
              <a:rPr lang="ko-KR" altLang="en-US" sz="2800" b="1" dirty="0" smtClean="0">
                <a:latin typeface="+mj-ea"/>
                <a:ea typeface="+mj-ea"/>
              </a:rPr>
              <a:t>주피터 노트북을 통한 코드 업로드</a:t>
            </a:r>
            <a:r>
              <a:rPr lang="en-US" altLang="ko-KR" sz="2800" b="1" dirty="0" smtClean="0">
                <a:latin typeface="+mj-ea"/>
                <a:ea typeface="+mj-ea"/>
              </a:rPr>
              <a:t>(</a:t>
            </a:r>
            <a:r>
              <a:rPr lang="en-US" altLang="ko-KR" sz="2800" b="1" dirty="0" err="1" smtClean="0">
                <a:latin typeface="+mj-ea"/>
                <a:ea typeface="+mj-ea"/>
              </a:rPr>
              <a:t>py</a:t>
            </a:r>
            <a:r>
              <a:rPr lang="en-US" altLang="ko-KR" sz="2800" b="1" dirty="0" smtClean="0">
                <a:latin typeface="+mj-ea"/>
                <a:ea typeface="+mj-ea"/>
              </a:rPr>
              <a:t>)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작성해 놓은 모델 코드가 있는 경우 바로 업로드하여 사용할 수 있다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우측 상단의 </a:t>
            </a:r>
            <a:r>
              <a:rPr lang="en-US" altLang="ko-KR" dirty="0" smtClean="0">
                <a:solidFill>
                  <a:srgbClr val="0070C0"/>
                </a:solidFill>
              </a:rPr>
              <a:t>Upload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버튼 클릭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918962" y="1441527"/>
            <a:ext cx="439270" cy="22591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22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3-2. </a:t>
            </a:r>
            <a:r>
              <a:rPr lang="ko-KR" altLang="en-US" sz="2800" b="1" dirty="0" smtClean="0">
                <a:latin typeface="+mj-ea"/>
                <a:ea typeface="+mj-ea"/>
              </a:rPr>
              <a:t>주피터 노트북을 통한 코드 업로드</a:t>
            </a:r>
            <a:r>
              <a:rPr lang="en-US" altLang="ko-KR" sz="2800" b="1" dirty="0" smtClean="0">
                <a:latin typeface="+mj-ea"/>
                <a:ea typeface="+mj-ea"/>
              </a:rPr>
              <a:t>(</a:t>
            </a:r>
            <a:r>
              <a:rPr lang="en-US" altLang="ko-KR" sz="2800" b="1" dirty="0" err="1" smtClean="0">
                <a:latin typeface="+mj-ea"/>
                <a:ea typeface="+mj-ea"/>
              </a:rPr>
              <a:t>py</a:t>
            </a:r>
            <a:r>
              <a:rPr lang="en-US" altLang="ko-KR" sz="2800" b="1" dirty="0" smtClean="0">
                <a:latin typeface="+mj-ea"/>
                <a:ea typeface="+mj-ea"/>
              </a:rPr>
              <a:t>)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업로드할 모델 코드 파일을 찾아 선택하고 </a:t>
            </a:r>
            <a:r>
              <a:rPr lang="ko-KR" altLang="en-US" dirty="0" smtClean="0">
                <a:solidFill>
                  <a:srgbClr val="0070C0"/>
                </a:solidFill>
              </a:rPr>
              <a:t>열기</a:t>
            </a:r>
            <a:r>
              <a:rPr lang="ko-KR" altLang="en-US" dirty="0" smtClean="0"/>
              <a:t> 클릭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670155" y="3084749"/>
            <a:ext cx="546846" cy="20709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86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1-1. </a:t>
            </a:r>
            <a:r>
              <a:rPr lang="ko-KR" altLang="en-US" sz="2800" b="1" dirty="0" smtClean="0">
                <a:latin typeface="+mj-ea"/>
                <a:ea typeface="+mj-ea"/>
              </a:rPr>
              <a:t>프로젝트란</a:t>
            </a:r>
            <a:r>
              <a:rPr lang="en-US" altLang="ko-KR" sz="2800" b="1" dirty="0" smtClean="0">
                <a:latin typeface="+mj-ea"/>
                <a:ea typeface="+mj-ea"/>
              </a:rPr>
              <a:t>?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2849" y="1849253"/>
            <a:ext cx="70355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가장 큰 범주의 사용자 영역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데이터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배포 등 모든 작업이 행해지는 공간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생성한 사용자는 관리자의 권한을 가지며 </a:t>
            </a:r>
            <a:r>
              <a:rPr lang="ko-KR" altLang="en-US" dirty="0" smtClean="0">
                <a:solidFill>
                  <a:srgbClr val="FF0000"/>
                </a:solidFill>
              </a:rPr>
              <a:t>관리자만이 프로젝트를 삭제할 수 있다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프로젝트 생성 시 프로젝트를 같이 사용할 사용자를 선택하여 추가 할 수 있다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프로젝트 생성 시 이미 존재하는 프로젝트 명은 사용할 수 없고</a:t>
            </a:r>
            <a:r>
              <a:rPr lang="en-US" altLang="ko-KR" dirty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영문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소문자</a:t>
            </a:r>
            <a:r>
              <a:rPr lang="en-US" altLang="ko-KR" dirty="0" smtClean="0">
                <a:solidFill>
                  <a:srgbClr val="FF0000"/>
                </a:solidFill>
              </a:rPr>
              <a:t>), -(</a:t>
            </a:r>
            <a:r>
              <a:rPr lang="ko-KR" altLang="en-US" dirty="0" err="1" smtClean="0">
                <a:solidFill>
                  <a:srgbClr val="FF0000"/>
                </a:solidFill>
              </a:rPr>
              <a:t>하이폰</a:t>
            </a:r>
            <a:r>
              <a:rPr lang="en-US" altLang="ko-KR" dirty="0" smtClean="0">
                <a:solidFill>
                  <a:srgbClr val="FF0000"/>
                </a:solidFill>
              </a:rPr>
              <a:t>), </a:t>
            </a:r>
            <a:r>
              <a:rPr lang="ko-KR" altLang="en-US" dirty="0" smtClean="0">
                <a:solidFill>
                  <a:srgbClr val="FF0000"/>
                </a:solidFill>
              </a:rPr>
              <a:t>숫자</a:t>
            </a:r>
            <a:r>
              <a:rPr lang="ko-KR" altLang="en-US" dirty="0" smtClean="0"/>
              <a:t>만 사용할 수 있으며 </a:t>
            </a:r>
            <a:r>
              <a:rPr lang="ko-KR" altLang="en-US" dirty="0" err="1" smtClean="0"/>
              <a:t>하이폰과</a:t>
            </a:r>
            <a:r>
              <a:rPr lang="ko-KR" altLang="en-US" dirty="0" smtClean="0"/>
              <a:t> 숫자는 프로젝트 명의 처음에 올 수 없다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9693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3-2. </a:t>
            </a:r>
            <a:r>
              <a:rPr lang="ko-KR" altLang="en-US" sz="2800" b="1" dirty="0" smtClean="0">
                <a:latin typeface="+mj-ea"/>
                <a:ea typeface="+mj-ea"/>
              </a:rPr>
              <a:t>주피터 노트북을 통한 코드 업로드</a:t>
            </a:r>
            <a:r>
              <a:rPr lang="en-US" altLang="ko-KR" sz="2800" b="1" dirty="0" smtClean="0">
                <a:latin typeface="+mj-ea"/>
                <a:ea typeface="+mj-ea"/>
              </a:rPr>
              <a:t>(</a:t>
            </a:r>
            <a:r>
              <a:rPr lang="en-US" altLang="ko-KR" sz="2800" b="1" dirty="0" err="1" smtClean="0">
                <a:latin typeface="+mj-ea"/>
                <a:ea typeface="+mj-ea"/>
              </a:rPr>
              <a:t>py</a:t>
            </a:r>
            <a:r>
              <a:rPr lang="en-US" altLang="ko-KR" sz="2800" b="1" dirty="0" smtClean="0">
                <a:latin typeface="+mj-ea"/>
                <a:ea typeface="+mj-ea"/>
              </a:rPr>
              <a:t>)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파일명을 변경하고 싶은 경우 변경하고 그렇지 않은 경우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바로 우측 파란색</a:t>
            </a:r>
            <a:r>
              <a:rPr lang="en-US" altLang="ko-KR" dirty="0"/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Upload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버튼 클릭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736082" y="1785769"/>
            <a:ext cx="493058" cy="21515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48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3-2. </a:t>
            </a:r>
            <a:r>
              <a:rPr lang="ko-KR" altLang="en-US" sz="2800" b="1" dirty="0" smtClean="0">
                <a:latin typeface="+mj-ea"/>
                <a:ea typeface="+mj-ea"/>
              </a:rPr>
              <a:t>주피터 노트북을 통한 코드 업로드</a:t>
            </a:r>
            <a:r>
              <a:rPr lang="en-US" altLang="ko-KR" sz="2800" b="1" dirty="0" smtClean="0">
                <a:latin typeface="+mj-ea"/>
                <a:ea typeface="+mj-ea"/>
              </a:rPr>
              <a:t>(</a:t>
            </a:r>
            <a:r>
              <a:rPr lang="en-US" altLang="ko-KR" sz="2800" b="1" dirty="0" err="1" smtClean="0">
                <a:latin typeface="+mj-ea"/>
                <a:ea typeface="+mj-ea"/>
              </a:rPr>
              <a:t>py</a:t>
            </a:r>
            <a:r>
              <a:rPr lang="en-US" altLang="ko-KR" sz="2800" b="1" dirty="0" smtClean="0">
                <a:latin typeface="+mj-ea"/>
                <a:ea typeface="+mj-ea"/>
              </a:rPr>
              <a:t>)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/>
              <a:t>업로드된</a:t>
            </a:r>
            <a:r>
              <a:rPr lang="ko-KR" altLang="en-US" dirty="0" smtClean="0"/>
              <a:t> 모델 코드를 클릭하면 위와 같이 노트북상에서 수정이 가능하다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위 코드의 </a:t>
            </a:r>
            <a:r>
              <a:rPr lang="en-US" altLang="ko-KR" dirty="0" err="1" smtClean="0"/>
              <a:t>data_path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부분과 같이 업로드한 데이터를 사용하고 싶은 경우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데이터 상세에서 확인할 수 있었던 데이터 경로를 복사하여 사용하면 된다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357718" y="1904103"/>
            <a:ext cx="2472466" cy="18288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29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3-3. </a:t>
            </a:r>
            <a:r>
              <a:rPr lang="ko-KR" altLang="en-US" sz="2800" b="1" dirty="0" smtClean="0">
                <a:latin typeface="+mj-ea"/>
                <a:ea typeface="+mj-ea"/>
              </a:rPr>
              <a:t>주피터 노트북을 통한 코드 직접 작성</a:t>
            </a:r>
            <a:r>
              <a:rPr lang="en-US" altLang="ko-KR" sz="2800" b="1" dirty="0" smtClean="0">
                <a:latin typeface="+mj-ea"/>
                <a:ea typeface="+mj-ea"/>
              </a:rPr>
              <a:t>(</a:t>
            </a:r>
            <a:r>
              <a:rPr lang="en-US" altLang="ko-KR" sz="2800" b="1" dirty="0" err="1" smtClean="0">
                <a:latin typeface="+mj-ea"/>
                <a:ea typeface="+mj-ea"/>
              </a:rPr>
              <a:t>ipynb</a:t>
            </a:r>
            <a:r>
              <a:rPr lang="en-US" altLang="ko-KR" sz="2800" b="1" dirty="0" smtClean="0">
                <a:latin typeface="+mj-ea"/>
                <a:ea typeface="+mj-ea"/>
              </a:rPr>
              <a:t>)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주피터 노트북상에서 모델 코드를 직접 작성하고 싶은 경우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우측 상단의 </a:t>
            </a:r>
            <a:r>
              <a:rPr lang="en-US" altLang="ko-KR" dirty="0" smtClean="0">
                <a:solidFill>
                  <a:srgbClr val="0070C0"/>
                </a:solidFill>
              </a:rPr>
              <a:t>New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버튼을 클릭하여 </a:t>
            </a:r>
            <a:r>
              <a:rPr lang="en-US" altLang="ko-KR" dirty="0" smtClean="0">
                <a:solidFill>
                  <a:srgbClr val="0070C0"/>
                </a:solidFill>
              </a:rPr>
              <a:t>python3</a:t>
            </a:r>
            <a:r>
              <a:rPr lang="ko-KR" altLang="en-US" dirty="0" smtClean="0"/>
              <a:t>을 클릭한다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703811" y="1678194"/>
            <a:ext cx="546846" cy="19363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52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3-3. </a:t>
            </a:r>
            <a:r>
              <a:rPr lang="ko-KR" altLang="en-US" sz="2800" b="1" dirty="0" smtClean="0">
                <a:latin typeface="+mj-ea"/>
                <a:ea typeface="+mj-ea"/>
              </a:rPr>
              <a:t>주피터 노트북을 통한 코드 직접 작성</a:t>
            </a:r>
            <a:r>
              <a:rPr lang="en-US" altLang="ko-KR" sz="2800" b="1" dirty="0" smtClean="0">
                <a:latin typeface="+mj-ea"/>
                <a:ea typeface="+mj-ea"/>
              </a:rPr>
              <a:t>(</a:t>
            </a:r>
            <a:r>
              <a:rPr lang="en-US" altLang="ko-KR" sz="2800" b="1" dirty="0" err="1" smtClean="0">
                <a:latin typeface="+mj-ea"/>
                <a:ea typeface="+mj-ea"/>
              </a:rPr>
              <a:t>ipynb</a:t>
            </a:r>
            <a:r>
              <a:rPr lang="en-US" altLang="ko-KR" sz="2800" b="1" dirty="0" smtClean="0">
                <a:latin typeface="+mj-ea"/>
                <a:ea typeface="+mj-ea"/>
              </a:rPr>
              <a:t>)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/>
              <a:t>Programming Guide</a:t>
            </a:r>
            <a:r>
              <a:rPr lang="ko-KR" altLang="en-US" dirty="0" smtClean="0"/>
              <a:t> 양식에 맞춰 코드를 작성하고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파일 명을 변경한 후 </a:t>
            </a:r>
            <a:r>
              <a:rPr lang="en-US" altLang="ko-KR" dirty="0" err="1" smtClean="0"/>
              <a:t>ctrl+s</a:t>
            </a:r>
            <a:r>
              <a:rPr lang="ko-KR" altLang="en-US" dirty="0" smtClean="0"/>
              <a:t>로 저장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873626" y="1775012"/>
            <a:ext cx="611392" cy="23666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41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3-4. </a:t>
            </a:r>
            <a:r>
              <a:rPr lang="ko-KR" altLang="en-US" sz="2800" b="1" dirty="0" smtClean="0">
                <a:latin typeface="+mj-ea"/>
                <a:ea typeface="+mj-ea"/>
              </a:rPr>
              <a:t>학습 생성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모델 코드를 업로드했거나 작성을 완료하여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에서 학습을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실행하고 싶은 경우</a:t>
            </a:r>
            <a:r>
              <a:rPr lang="en-US" altLang="ko-KR" dirty="0"/>
              <a:t> </a:t>
            </a:r>
            <a:r>
              <a:rPr lang="ko-KR" altLang="en-US" dirty="0" smtClean="0"/>
              <a:t>좌측 상단의 </a:t>
            </a:r>
            <a:r>
              <a:rPr lang="ko-KR" altLang="en-US" dirty="0" smtClean="0">
                <a:solidFill>
                  <a:srgbClr val="0070C0"/>
                </a:solidFill>
              </a:rPr>
              <a:t>학습 생성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/>
              <a:t>버튼을 클릭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06189" y="2506531"/>
            <a:ext cx="729727" cy="3259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95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3-4. </a:t>
            </a:r>
            <a:r>
              <a:rPr lang="ko-KR" altLang="en-US" sz="2800" b="1" dirty="0" smtClean="0">
                <a:latin typeface="+mj-ea"/>
                <a:ea typeface="+mj-ea"/>
              </a:rPr>
              <a:t>학습 생성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학습에 사용할 모델 코드를 선택하기 위해 </a:t>
            </a:r>
            <a:r>
              <a:rPr lang="ko-KR" altLang="en-US" dirty="0" smtClean="0">
                <a:solidFill>
                  <a:srgbClr val="0070C0"/>
                </a:solidFill>
              </a:rPr>
              <a:t>경로 검색을 </a:t>
            </a:r>
            <a:r>
              <a:rPr lang="ko-KR" altLang="en-US" dirty="0" smtClean="0"/>
              <a:t>클릭한다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21344" y="2054715"/>
            <a:ext cx="557603" cy="26893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29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3-4. </a:t>
            </a:r>
            <a:r>
              <a:rPr lang="ko-KR" altLang="en-US" sz="2800" b="1" dirty="0" smtClean="0">
                <a:latin typeface="+mj-ea"/>
                <a:ea typeface="+mj-ea"/>
              </a:rPr>
              <a:t>학습 생성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업로드했거나 주피터 노트북을 이용하여 작성한 모델 코드 목록이 출력된다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사용할 코드</a:t>
            </a:r>
            <a:r>
              <a:rPr lang="ko-KR" altLang="en-US" dirty="0"/>
              <a:t>를</a:t>
            </a:r>
            <a:r>
              <a:rPr lang="ko-KR" altLang="en-US" dirty="0" smtClean="0"/>
              <a:t> 선택하고 </a:t>
            </a:r>
            <a:r>
              <a:rPr lang="ko-KR" altLang="en-US" dirty="0" smtClean="0">
                <a:solidFill>
                  <a:srgbClr val="0070C0"/>
                </a:solidFill>
              </a:rPr>
              <a:t>확인</a:t>
            </a:r>
            <a:r>
              <a:rPr lang="ko-KR" altLang="en-US" dirty="0" smtClean="0"/>
              <a:t> 클릭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165004" y="3084748"/>
            <a:ext cx="675938" cy="3259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3-4. </a:t>
            </a:r>
            <a:r>
              <a:rPr lang="ko-KR" altLang="en-US" sz="2800" b="1" dirty="0" smtClean="0">
                <a:latin typeface="+mj-ea"/>
                <a:ea typeface="+mj-ea"/>
              </a:rPr>
              <a:t>학습 생성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학습에 사용할 인스턴스를 선택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GPU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를 선택할 수 있으며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GPU</a:t>
            </a:r>
            <a:r>
              <a:rPr lang="ko-KR" altLang="en-US" dirty="0" smtClean="0"/>
              <a:t>는 전체 </a:t>
            </a:r>
            <a:r>
              <a:rPr lang="en-US" altLang="ko-KR" dirty="0" smtClean="0"/>
              <a:t>GPU </a:t>
            </a:r>
            <a:r>
              <a:rPr lang="ko-KR" altLang="en-US" dirty="0" smtClean="0"/>
              <a:t>수 보다 큰 값을 입력할 수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 가능 </a:t>
            </a:r>
            <a:r>
              <a:rPr lang="en-US" altLang="ko-KR" dirty="0" smtClean="0"/>
              <a:t>GPU </a:t>
            </a:r>
            <a:r>
              <a:rPr lang="ko-KR" altLang="en-US" dirty="0" smtClean="0"/>
              <a:t>수 보다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큰 값을 입력한 경우 해당 </a:t>
            </a:r>
            <a:r>
              <a:rPr lang="en-US" altLang="ko-KR" dirty="0" smtClean="0"/>
              <a:t>GPU </a:t>
            </a:r>
            <a:r>
              <a:rPr lang="ko-KR" altLang="en-US" dirty="0" smtClean="0"/>
              <a:t>수가 확보될 때까지 학습 대기 상태가 된다 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24523" y="2398955"/>
            <a:ext cx="2246555" cy="54864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19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3-4. </a:t>
            </a:r>
            <a:r>
              <a:rPr lang="ko-KR" altLang="en-US" sz="2800" b="1" dirty="0" smtClean="0">
                <a:latin typeface="+mj-ea"/>
                <a:ea typeface="+mj-ea"/>
              </a:rPr>
              <a:t>학습 생성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경로 검색에서 모델 코드 선택을 완료하면 자동으로 해당 모델의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en-US" altLang="ko-KR" dirty="0" err="1" smtClean="0"/>
              <a:t>params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딕셔너리를</a:t>
            </a:r>
            <a:r>
              <a:rPr lang="ko-KR" altLang="en-US" dirty="0" smtClean="0"/>
              <a:t> 사용한 파라미터들의 값을 입력할 수 있게 된다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같은 모델로 다양한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값을 사용하여 동시에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여러 개의 학습을 생성하고 싶은 경우</a:t>
            </a:r>
            <a:r>
              <a:rPr lang="en-US" altLang="ko-KR" dirty="0"/>
              <a:t> </a:t>
            </a:r>
            <a:r>
              <a:rPr lang="ko-KR" altLang="en-US" dirty="0" smtClean="0"/>
              <a:t>오른쪽의 </a:t>
            </a:r>
            <a:r>
              <a:rPr lang="ko-KR" altLang="en-US" dirty="0" smtClean="0">
                <a:solidFill>
                  <a:srgbClr val="0070C0"/>
                </a:solidFill>
              </a:rPr>
              <a:t>학습 추가</a:t>
            </a:r>
            <a:r>
              <a:rPr lang="ko-KR" altLang="en-US" dirty="0" smtClean="0"/>
              <a:t>를 클릭한다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464833" y="3550023"/>
            <a:ext cx="1751703" cy="8175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532612" y="3387049"/>
            <a:ext cx="536088" cy="28131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8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3-4. </a:t>
            </a:r>
            <a:r>
              <a:rPr lang="ko-KR" altLang="en-US" sz="2800" b="1" dirty="0" smtClean="0">
                <a:latin typeface="+mj-ea"/>
                <a:ea typeface="+mj-ea"/>
              </a:rPr>
              <a:t>학습 생성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학습에 사용할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값을 입력하고 </a:t>
            </a:r>
            <a:r>
              <a:rPr lang="ko-KR" altLang="en-US" dirty="0" smtClean="0">
                <a:solidFill>
                  <a:srgbClr val="0070C0"/>
                </a:solidFill>
              </a:rPr>
              <a:t>생성</a:t>
            </a:r>
            <a:r>
              <a:rPr lang="ko-KR" altLang="en-US" dirty="0" smtClean="0"/>
              <a:t>을 클릭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500334" y="4883972"/>
            <a:ext cx="600635" cy="3259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60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1-2. </a:t>
            </a:r>
            <a:r>
              <a:rPr lang="ko-KR" altLang="en-US" sz="2800" b="1" dirty="0" smtClean="0">
                <a:latin typeface="+mj-ea"/>
                <a:ea typeface="+mj-ea"/>
              </a:rPr>
              <a:t>프로젝트 생성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처음에 로그인하면 보이는 화면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자신이 접근할 수 있는 프로젝트의 리스트가 보인다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새로운 프로젝트를 생성하기 위해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좌측 상단의 </a:t>
            </a:r>
            <a:r>
              <a:rPr lang="ko-KR" altLang="en-US" dirty="0" smtClean="0">
                <a:solidFill>
                  <a:srgbClr val="0070C0"/>
                </a:solidFill>
              </a:rPr>
              <a:t>프로젝트 생성 </a:t>
            </a:r>
            <a:r>
              <a:rPr lang="ko-KR" altLang="en-US" dirty="0" smtClean="0"/>
              <a:t>버튼을 클릭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61366" y="1602890"/>
            <a:ext cx="957430" cy="32272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3-4. </a:t>
            </a:r>
            <a:r>
              <a:rPr lang="ko-KR" altLang="en-US" sz="2800" b="1" dirty="0" smtClean="0">
                <a:latin typeface="+mj-ea"/>
                <a:ea typeface="+mj-ea"/>
              </a:rPr>
              <a:t>학습 생성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작업 상세 페이지로 이동되며 처음엔 </a:t>
            </a:r>
            <a:r>
              <a:rPr lang="ko-KR" altLang="en-US" dirty="0" smtClean="0">
                <a:solidFill>
                  <a:srgbClr val="0070C0"/>
                </a:solidFill>
              </a:rPr>
              <a:t>학습 대기 </a:t>
            </a:r>
            <a:r>
              <a:rPr lang="ko-KR" altLang="en-US" dirty="0" smtClean="0"/>
              <a:t>상태였다가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학습이 시작되면서 </a:t>
            </a:r>
            <a:r>
              <a:rPr lang="ko-KR" altLang="en-US" dirty="0" smtClean="0">
                <a:solidFill>
                  <a:srgbClr val="0070C0"/>
                </a:solidFill>
              </a:rPr>
              <a:t>학습 중 </a:t>
            </a:r>
            <a:r>
              <a:rPr lang="en-US" altLang="ko-KR" dirty="0" smtClean="0"/>
              <a:t>– </a:t>
            </a:r>
            <a:r>
              <a:rPr lang="ko-KR" altLang="en-US" dirty="0" smtClean="0">
                <a:solidFill>
                  <a:srgbClr val="0070C0"/>
                </a:solidFill>
              </a:rPr>
              <a:t>학습 완료</a:t>
            </a:r>
            <a:r>
              <a:rPr lang="ko-KR" altLang="en-US" dirty="0" smtClean="0"/>
              <a:t>로 상태가 변경된다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해당 학습을 클릭하면 학습 상세 페이지로 이동된다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3-4. </a:t>
            </a:r>
            <a:r>
              <a:rPr lang="ko-KR" altLang="en-US" sz="2800" b="1" dirty="0" smtClean="0">
                <a:latin typeface="+mj-ea"/>
                <a:ea typeface="+mj-ea"/>
              </a:rPr>
              <a:t>학습 상세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학습 상세에서는 진행률과 남은 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학습 진행에 따른 그래프를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실시간으로 확인할 수 있으며</a:t>
            </a:r>
            <a:r>
              <a:rPr lang="en-US" altLang="ko-KR" dirty="0"/>
              <a:t> </a:t>
            </a:r>
            <a:r>
              <a:rPr lang="ko-KR" altLang="en-US" dirty="0" smtClean="0"/>
              <a:t>우측 상단 </a:t>
            </a:r>
            <a:r>
              <a:rPr lang="en-US" altLang="ko-KR" dirty="0" smtClean="0">
                <a:solidFill>
                  <a:srgbClr val="0070C0"/>
                </a:solidFill>
              </a:rPr>
              <a:t>Tensor Board </a:t>
            </a:r>
            <a:r>
              <a:rPr lang="ko-KR" altLang="en-US" dirty="0" smtClean="0"/>
              <a:t>버튼을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클릭하면 </a:t>
            </a:r>
            <a:r>
              <a:rPr lang="ko-KR" altLang="en-US" dirty="0" err="1" smtClean="0"/>
              <a:t>텐서보드</a:t>
            </a:r>
            <a:r>
              <a:rPr lang="ko-KR" altLang="en-US" dirty="0" smtClean="0"/>
              <a:t> 창을 열 수 있다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하단에는 해당 학습의 학습 정보가 표시된다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3-4. </a:t>
            </a:r>
            <a:r>
              <a:rPr lang="ko-KR" altLang="en-US" sz="2800" b="1" dirty="0" smtClean="0">
                <a:latin typeface="+mj-ea"/>
                <a:ea typeface="+mj-ea"/>
              </a:rPr>
              <a:t>학습 상세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학습이 완료된 모습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0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3200866"/>
            <a:ext cx="9601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rgbClr val="002060"/>
                </a:solidFill>
                <a:latin typeface="+mj-ea"/>
                <a:ea typeface="+mj-ea"/>
              </a:rPr>
              <a:t>4. </a:t>
            </a:r>
            <a:r>
              <a:rPr lang="ko-KR" altLang="en-US" sz="6600" b="1" dirty="0" smtClean="0">
                <a:solidFill>
                  <a:srgbClr val="002060"/>
                </a:solidFill>
                <a:latin typeface="+mj-ea"/>
                <a:ea typeface="+mj-ea"/>
              </a:rPr>
              <a:t>작업</a:t>
            </a:r>
            <a:r>
              <a:rPr lang="en-US" altLang="ko-KR" sz="6600" b="1" dirty="0" smtClean="0">
                <a:solidFill>
                  <a:srgbClr val="002060"/>
                </a:solidFill>
                <a:latin typeface="+mj-ea"/>
                <a:ea typeface="+mj-ea"/>
              </a:rPr>
              <a:t>(Basic)</a:t>
            </a:r>
            <a:endParaRPr lang="ko-KR" altLang="en-US" sz="66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391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4-1. </a:t>
            </a:r>
            <a:r>
              <a:rPr lang="ko-KR" altLang="en-US" sz="2800" b="1" dirty="0" smtClean="0">
                <a:latin typeface="+mj-ea"/>
                <a:ea typeface="+mj-ea"/>
              </a:rPr>
              <a:t>작업 생성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작업 관리 페이지에서 좌측 상단의 </a:t>
            </a:r>
            <a:r>
              <a:rPr lang="ko-KR" altLang="en-US" dirty="0" smtClean="0">
                <a:solidFill>
                  <a:srgbClr val="0070C0"/>
                </a:solidFill>
              </a:rPr>
              <a:t>작업 생성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/>
              <a:t>버튼 클릭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06189" y="1592131"/>
            <a:ext cx="729727" cy="3259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20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4-1. </a:t>
            </a:r>
            <a:r>
              <a:rPr lang="ko-KR" altLang="en-US" sz="2800" b="1" dirty="0" smtClean="0">
                <a:latin typeface="+mj-ea"/>
                <a:ea typeface="+mj-ea"/>
              </a:rPr>
              <a:t>작업 생성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/>
              <a:t>Basic </a:t>
            </a:r>
            <a:r>
              <a:rPr lang="ko-KR" altLang="en-US" dirty="0" smtClean="0"/>
              <a:t>을 선택하고 </a:t>
            </a:r>
            <a:r>
              <a:rPr lang="ko-KR" altLang="en-US" dirty="0" smtClean="0">
                <a:solidFill>
                  <a:srgbClr val="0070C0"/>
                </a:solidFill>
              </a:rPr>
              <a:t>생성</a:t>
            </a:r>
            <a:r>
              <a:rPr lang="ko-KR" altLang="en-US" dirty="0" smtClean="0"/>
              <a:t> 클릭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627121" y="2975563"/>
            <a:ext cx="944879" cy="20870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34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4-1. </a:t>
            </a:r>
            <a:r>
              <a:rPr lang="ko-KR" altLang="en-US" sz="2800" b="1" dirty="0" smtClean="0">
                <a:latin typeface="+mj-ea"/>
                <a:ea typeface="+mj-ea"/>
              </a:rPr>
              <a:t>작업 생성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/>
              <a:t>Custom</a:t>
            </a:r>
            <a:r>
              <a:rPr lang="ko-KR" altLang="en-US" dirty="0" smtClean="0"/>
              <a:t>과 다르게 알고리즘을 선택하는 칸과</a:t>
            </a:r>
            <a:r>
              <a:rPr lang="en-US" altLang="ko-KR" dirty="0"/>
              <a:t> </a:t>
            </a:r>
            <a:r>
              <a:rPr lang="ko-KR" altLang="en-US" dirty="0" smtClean="0"/>
              <a:t>데이터를 선택하는 칸이 있다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어떤 알고리즘을 선택하느냐에 따라 요구되는 데이터의 종류와 개수가</a:t>
            </a:r>
            <a:r>
              <a:rPr lang="en-US" altLang="ko-KR" dirty="0"/>
              <a:t> </a:t>
            </a:r>
            <a:r>
              <a:rPr lang="ko-KR" altLang="en-US" dirty="0" smtClean="0"/>
              <a:t>달라진다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92250" y="3883510"/>
            <a:ext cx="8873265" cy="111879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2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4-2. </a:t>
            </a:r>
            <a:r>
              <a:rPr lang="ko-KR" altLang="en-US" sz="2800" b="1" dirty="0" smtClean="0">
                <a:latin typeface="+mj-ea"/>
                <a:ea typeface="+mj-ea"/>
              </a:rPr>
              <a:t>알고리즘의 종류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/>
              <a:t>Basic </a:t>
            </a:r>
            <a:r>
              <a:rPr lang="ko-KR" altLang="en-US" dirty="0" smtClean="0"/>
              <a:t>작업에서는 텍스트 분류기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 분류기</a:t>
            </a:r>
            <a:r>
              <a:rPr lang="en-US" altLang="ko-KR" dirty="0" smtClean="0"/>
              <a:t>, Word Embedding,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수치 예측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 오브젝트 검출의 총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가지의 알고리즘을 제공한다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21342" y="4270786"/>
            <a:ext cx="815787" cy="80682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05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4-2. </a:t>
            </a:r>
            <a:r>
              <a:rPr lang="ko-KR" altLang="en-US" sz="2800" b="1" dirty="0" smtClean="0">
                <a:latin typeface="+mj-ea"/>
                <a:ea typeface="+mj-ea"/>
              </a:rPr>
              <a:t>알고리즘의 종류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839311"/>
            <a:ext cx="959556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 smtClean="0">
                <a:solidFill>
                  <a:srgbClr val="0070C0"/>
                </a:solidFill>
              </a:rPr>
              <a:t>텍스트 분류기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텍스트 데이터와 해당 텍스트의 레이블을 학습하여 분류하는 </a:t>
            </a:r>
            <a:r>
              <a:rPr lang="en-US" altLang="ko-KR" dirty="0" smtClean="0"/>
              <a:t>RNN </a:t>
            </a:r>
            <a:r>
              <a:rPr lang="ko-KR" altLang="en-US" dirty="0" smtClean="0"/>
              <a:t>기반 알고리즘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  <a:r>
              <a:rPr lang="ko-KR" altLang="en-US" dirty="0" smtClean="0"/>
              <a:t>한 행을 하나의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으로 사용하며 텍스트 데이터를 문자 </a:t>
            </a:r>
            <a:r>
              <a:rPr lang="ko-KR" altLang="en-US" dirty="0" err="1" smtClean="0"/>
              <a:t>벡터화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단어 </a:t>
            </a:r>
            <a:r>
              <a:rPr lang="ko-KR" altLang="en-US" dirty="0" err="1" smtClean="0"/>
              <a:t>벡터화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전처리한</a:t>
            </a:r>
            <a:r>
              <a:rPr lang="ko-KR" altLang="en-US" dirty="0" smtClean="0"/>
              <a:t> 데이터를 입력 데이터로 사용한다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 smtClean="0">
                <a:solidFill>
                  <a:srgbClr val="0070C0"/>
                </a:solidFill>
              </a:rPr>
              <a:t>이미지 분류기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 데이터를 레이블 별로 분류하는 </a:t>
            </a:r>
            <a:r>
              <a:rPr lang="en-US" altLang="ko-KR" dirty="0" smtClean="0"/>
              <a:t>CNN </a:t>
            </a:r>
            <a:r>
              <a:rPr lang="ko-KR" altLang="en-US" dirty="0" smtClean="0"/>
              <a:t>기반 알고리즘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 전처리 알고리즘을 통해 </a:t>
            </a:r>
            <a:r>
              <a:rPr lang="ko-KR" altLang="en-US" dirty="0" err="1" smtClean="0"/>
              <a:t>전처리한</a:t>
            </a:r>
            <a:r>
              <a:rPr lang="ko-KR" altLang="en-US" dirty="0" smtClean="0"/>
              <a:t> 이미지 데이터와 레이블 값이 기입된 </a:t>
            </a:r>
            <a:r>
              <a:rPr lang="en-US" altLang="ko-KR" dirty="0" smtClean="0"/>
              <a:t>csv </a:t>
            </a:r>
            <a:r>
              <a:rPr lang="ko-KR" altLang="en-US" dirty="0" smtClean="0"/>
              <a:t>파일을 사용한다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dirty="0" smtClean="0">
                <a:solidFill>
                  <a:srgbClr val="0070C0"/>
                </a:solidFill>
              </a:rPr>
              <a:t>Word Embedding </a:t>
            </a:r>
            <a:r>
              <a:rPr lang="en-US" altLang="ko-KR" dirty="0" smtClean="0"/>
              <a:t>: </a:t>
            </a:r>
            <a:r>
              <a:rPr lang="ko-KR" altLang="en-US" dirty="0"/>
              <a:t>타겟 단어로 주변 단어를 예측하는 </a:t>
            </a:r>
            <a:r>
              <a:rPr lang="en-US" altLang="ko-KR" dirty="0"/>
              <a:t>Skip-Gram </a:t>
            </a:r>
            <a:r>
              <a:rPr lang="ko-KR" altLang="en-US" dirty="0"/>
              <a:t>방식을 </a:t>
            </a:r>
            <a:r>
              <a:rPr lang="ko-KR" altLang="en-US" dirty="0" smtClean="0"/>
              <a:t>기반으로 한 단어를 벡터로 </a:t>
            </a:r>
            <a:r>
              <a:rPr lang="ko-KR" altLang="en-US" dirty="0" err="1" smtClean="0"/>
              <a:t>맵핑</a:t>
            </a:r>
            <a:r>
              <a:rPr lang="ko-KR" altLang="en-US" dirty="0" smtClean="0"/>
              <a:t> 시켜 주는 알고리즘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배포 지원 안 함</a:t>
            </a:r>
            <a:r>
              <a:rPr lang="en-US" altLang="ko-KR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 err="1" smtClean="0">
                <a:solidFill>
                  <a:srgbClr val="0070C0"/>
                </a:solidFill>
              </a:rPr>
              <a:t>수치예측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데이터를 가지고 향후 값을 예측해 보는 </a:t>
            </a:r>
            <a:r>
              <a:rPr lang="en-US" altLang="ko-KR" dirty="0" smtClean="0"/>
              <a:t>RNN </a:t>
            </a:r>
            <a:r>
              <a:rPr lang="ko-KR" altLang="en-US" dirty="0" smtClean="0"/>
              <a:t>기반 </a:t>
            </a:r>
            <a:r>
              <a:rPr lang="ko-KR" altLang="en-US" dirty="0" smtClean="0"/>
              <a:t>알고리즘</a:t>
            </a:r>
            <a:endParaRPr lang="en-US" altLang="ko-KR" smtClean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 smtClean="0">
                <a:solidFill>
                  <a:srgbClr val="0070C0"/>
                </a:solidFill>
              </a:rPr>
              <a:t>이미지 오브젝트 검출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이미지에서 오브젝트를 학습한 후 입력 받은 이미지에서 학습한 오브젝트를 검출하는 알고리즘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1255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4-3. </a:t>
            </a:r>
            <a:r>
              <a:rPr lang="ko-KR" altLang="en-US" sz="2800" b="1" dirty="0" smtClean="0">
                <a:latin typeface="+mj-ea"/>
                <a:ea typeface="+mj-ea"/>
              </a:rPr>
              <a:t>텍스트 분류기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텍스트 </a:t>
            </a:r>
            <a:r>
              <a:rPr lang="ko-KR" altLang="en-US" dirty="0" err="1" smtClean="0"/>
              <a:t>분류기는</a:t>
            </a:r>
            <a:r>
              <a:rPr lang="ko-KR" altLang="en-US" dirty="0" smtClean="0"/>
              <a:t> 텍스트 데이터를 문자 </a:t>
            </a:r>
            <a:r>
              <a:rPr lang="ko-KR" altLang="en-US" dirty="0" err="1" smtClean="0"/>
              <a:t>벡터화</a:t>
            </a:r>
            <a:r>
              <a:rPr lang="ko-KR" altLang="en-US" dirty="0" smtClean="0"/>
              <a:t> 전처리 데이터</a:t>
            </a:r>
            <a:r>
              <a:rPr lang="en-US" altLang="ko-KR" dirty="0" smtClean="0"/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단어 </a:t>
            </a:r>
            <a:r>
              <a:rPr lang="ko-KR" altLang="en-US" dirty="0" err="1" smtClean="0"/>
              <a:t>벡터화</a:t>
            </a:r>
            <a:r>
              <a:rPr lang="ko-KR" altLang="en-US" dirty="0" smtClean="0"/>
              <a:t> 전처리 데이터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레이블 데이터의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가지의 데이터를 사용하기 때문에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알고리즘 선택에서 텍스트 </a:t>
            </a:r>
            <a:r>
              <a:rPr lang="ko-KR" altLang="en-US" dirty="0" err="1" smtClean="0"/>
              <a:t>분류기를</a:t>
            </a:r>
            <a:r>
              <a:rPr lang="ko-KR" altLang="en-US" dirty="0" smtClean="0"/>
              <a:t> 선택하면 데이터 </a:t>
            </a:r>
            <a:r>
              <a:rPr lang="ko-KR" altLang="en-US" dirty="0" err="1" smtClean="0"/>
              <a:t>선택란이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개가 된다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46038" y="4432150"/>
            <a:ext cx="3731110" cy="108652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21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1-2. </a:t>
            </a:r>
            <a:r>
              <a:rPr lang="ko-KR" altLang="en-US" sz="2800" b="1" dirty="0" smtClean="0">
                <a:latin typeface="+mj-ea"/>
                <a:ea typeface="+mj-ea"/>
              </a:rPr>
              <a:t>프로젝트 생성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프로젝트 명과 프로젝트 설명을 작성한 후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전체 사용자의 목록에서 해당 프로젝트의 사용을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허용할 사용자를</a:t>
            </a:r>
            <a:r>
              <a:rPr lang="en-US" altLang="ko-KR" dirty="0"/>
              <a:t> </a:t>
            </a:r>
            <a:r>
              <a:rPr lang="ko-KR" altLang="en-US" dirty="0" smtClean="0"/>
              <a:t>좌측 프로젝트 사용자 목록에 추가한 후 </a:t>
            </a:r>
            <a:r>
              <a:rPr lang="ko-KR" altLang="en-US" dirty="0" smtClean="0">
                <a:solidFill>
                  <a:srgbClr val="0070C0"/>
                </a:solidFill>
              </a:rPr>
              <a:t>생성</a:t>
            </a:r>
            <a:r>
              <a:rPr lang="ko-KR" altLang="en-US" dirty="0" smtClean="0"/>
              <a:t> 클릭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530813" y="5425075"/>
            <a:ext cx="559400" cy="30875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18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4-3. </a:t>
            </a:r>
            <a:r>
              <a:rPr lang="ko-KR" altLang="en-US" sz="2800" b="1" dirty="0" smtClean="0">
                <a:latin typeface="+mj-ea"/>
                <a:ea typeface="+mj-ea"/>
              </a:rPr>
              <a:t>텍스트 분류기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070C0"/>
                </a:solidFill>
              </a:rPr>
              <a:t>경로 검색</a:t>
            </a:r>
            <a:r>
              <a:rPr lang="ko-KR" altLang="en-US" dirty="0" smtClean="0"/>
              <a:t>을 클릭하여 문자 </a:t>
            </a:r>
            <a:r>
              <a:rPr lang="ko-KR" altLang="en-US" dirty="0" err="1" smtClean="0"/>
              <a:t>벡터화</a:t>
            </a:r>
            <a:r>
              <a:rPr lang="ko-KR" altLang="en-US" dirty="0" smtClean="0"/>
              <a:t> 전처리 데이터</a:t>
            </a:r>
            <a:r>
              <a:rPr lang="en-US" altLang="ko-KR" dirty="0" smtClean="0"/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단어 </a:t>
            </a:r>
            <a:r>
              <a:rPr lang="ko-KR" altLang="en-US" dirty="0" err="1" smtClean="0"/>
              <a:t>벡터화</a:t>
            </a:r>
            <a:r>
              <a:rPr lang="ko-KR" altLang="en-US" dirty="0" smtClean="0"/>
              <a:t> 전처리 데이터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레이블 데이터를 각각 찾아 선택한다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1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4-3. </a:t>
            </a:r>
            <a:r>
              <a:rPr lang="ko-KR" altLang="en-US" sz="2800" b="1" dirty="0" smtClean="0">
                <a:latin typeface="+mj-ea"/>
                <a:ea typeface="+mj-ea"/>
              </a:rPr>
              <a:t>텍스트 분류기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입력란을 모두 입력하고 데이터를 모두 검색하여 선택했으면 </a:t>
            </a:r>
            <a:r>
              <a:rPr lang="ko-KR" altLang="en-US" dirty="0" smtClean="0">
                <a:solidFill>
                  <a:srgbClr val="0070C0"/>
                </a:solidFill>
              </a:rPr>
              <a:t>생성</a:t>
            </a:r>
            <a:r>
              <a:rPr lang="ko-KR" altLang="en-US" dirty="0" smtClean="0"/>
              <a:t> 버튼을 클릭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532609" y="4679576"/>
            <a:ext cx="546846" cy="3259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60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4-3. </a:t>
            </a:r>
            <a:r>
              <a:rPr lang="ko-KR" altLang="en-US" sz="2800" b="1" dirty="0" smtClean="0">
                <a:latin typeface="+mj-ea"/>
                <a:ea typeface="+mj-ea"/>
              </a:rPr>
              <a:t>텍스트 분류기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작업 상세 페이지로 이동되며 </a:t>
            </a:r>
            <a:r>
              <a:rPr lang="en-US" altLang="ko-KR" dirty="0" smtClean="0"/>
              <a:t>Custom </a:t>
            </a:r>
            <a:r>
              <a:rPr lang="ko-KR" altLang="en-US" dirty="0" smtClean="0"/>
              <a:t>모드와 다르게 주피터 노트북을 사용할 수 없다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좌측 상단의 </a:t>
            </a:r>
            <a:r>
              <a:rPr lang="ko-KR" altLang="en-US" dirty="0" smtClean="0">
                <a:solidFill>
                  <a:srgbClr val="0070C0"/>
                </a:solidFill>
              </a:rPr>
              <a:t>학습 생성 </a:t>
            </a:r>
            <a:r>
              <a:rPr lang="ko-KR" altLang="en-US" dirty="0" smtClean="0"/>
              <a:t>버튼 클릭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06189" y="2474262"/>
            <a:ext cx="729727" cy="3259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93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4-3. </a:t>
            </a:r>
            <a:r>
              <a:rPr lang="ko-KR" altLang="en-US" sz="2800" b="1" dirty="0" smtClean="0">
                <a:latin typeface="+mj-ea"/>
                <a:ea typeface="+mj-ea"/>
              </a:rPr>
              <a:t>텍스트 분류기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/>
              <a:t>프리셋</a:t>
            </a:r>
            <a:r>
              <a:rPr lang="ko-KR" altLang="en-US" dirty="0" smtClean="0"/>
              <a:t> 알고리즘을 사용하기 때문에 코드를 선택하는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과정이 없고</a:t>
            </a:r>
            <a:r>
              <a:rPr lang="en-US" altLang="ko-KR" dirty="0"/>
              <a:t> </a:t>
            </a:r>
            <a:r>
              <a:rPr lang="ko-KR" altLang="en-US" dirty="0" smtClean="0"/>
              <a:t>바로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리스트가 나타난다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이외에는 </a:t>
            </a:r>
            <a:r>
              <a:rPr lang="en-US" altLang="ko-KR" dirty="0" smtClean="0"/>
              <a:t>Custom</a:t>
            </a:r>
            <a:r>
              <a:rPr lang="ko-KR" altLang="en-US" dirty="0" smtClean="0"/>
              <a:t>과 동일하므로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 인스턴스를 선택하고 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err="1" smtClean="0"/>
              <a:t>파라미터</a:t>
            </a:r>
            <a:r>
              <a:rPr lang="ko-KR" altLang="en-US" dirty="0" smtClean="0"/>
              <a:t> 값들을</a:t>
            </a:r>
            <a:r>
              <a:rPr lang="en-US" altLang="ko-KR" dirty="0"/>
              <a:t> </a:t>
            </a:r>
            <a:r>
              <a:rPr lang="ko-KR" altLang="en-US" dirty="0" smtClean="0"/>
              <a:t>입력한 후 </a:t>
            </a:r>
            <a:r>
              <a:rPr lang="ko-KR" altLang="en-US" dirty="0" smtClean="0">
                <a:solidFill>
                  <a:srgbClr val="0070C0"/>
                </a:solidFill>
              </a:rPr>
              <a:t>생성</a:t>
            </a:r>
            <a:r>
              <a:rPr lang="ko-KR" altLang="en-US" dirty="0"/>
              <a:t> </a:t>
            </a:r>
            <a:r>
              <a:rPr lang="ko-KR" altLang="en-US" dirty="0" smtClean="0"/>
              <a:t>클릭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511094" y="5565131"/>
            <a:ext cx="611391" cy="3259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3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4-3. </a:t>
            </a:r>
            <a:r>
              <a:rPr lang="ko-KR" altLang="en-US" sz="2800" b="1" dirty="0" smtClean="0">
                <a:latin typeface="+mj-ea"/>
                <a:ea typeface="+mj-ea"/>
              </a:rPr>
              <a:t>텍스트 분류기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리스트에 학습이 추가된 것을 확인할 수 있다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클릭하여 학습 상세로 이동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2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4-3. </a:t>
            </a:r>
            <a:r>
              <a:rPr lang="ko-KR" altLang="en-US" sz="2800" b="1" dirty="0" smtClean="0">
                <a:latin typeface="+mj-ea"/>
                <a:ea typeface="+mj-ea"/>
              </a:rPr>
              <a:t>텍스트 분류기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학습 상세는 </a:t>
            </a:r>
            <a:r>
              <a:rPr lang="en-US" altLang="ko-KR" dirty="0" smtClean="0"/>
              <a:t>Custom</a:t>
            </a:r>
            <a:r>
              <a:rPr lang="ko-KR" altLang="en-US" dirty="0" smtClean="0"/>
              <a:t>과 동일하다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4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4-4. </a:t>
            </a:r>
            <a:r>
              <a:rPr lang="ko-KR" altLang="en-US" sz="2800" b="1" dirty="0" smtClean="0">
                <a:latin typeface="+mj-ea"/>
                <a:ea typeface="+mj-ea"/>
              </a:rPr>
              <a:t>이미지 분류기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이미지 </a:t>
            </a:r>
            <a:r>
              <a:rPr lang="ko-KR" altLang="en-US" dirty="0" err="1" smtClean="0"/>
              <a:t>분류기는</a:t>
            </a:r>
            <a:r>
              <a:rPr lang="ko-KR" altLang="en-US" dirty="0"/>
              <a:t> </a:t>
            </a:r>
            <a:r>
              <a:rPr lang="ko-KR" altLang="en-US" dirty="0" smtClean="0"/>
              <a:t>이미지 데이터와 이미지들의 레이블 값이 기입된 </a:t>
            </a:r>
            <a:r>
              <a:rPr lang="en-US" altLang="ko-KR" dirty="0" smtClean="0"/>
              <a:t>csv </a:t>
            </a:r>
            <a:r>
              <a:rPr lang="ko-KR" altLang="en-US" dirty="0" smtClean="0"/>
              <a:t>파일을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사용하기 때문에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경로 </a:t>
            </a:r>
            <a:r>
              <a:rPr lang="ko-KR" altLang="en-US" dirty="0" err="1" smtClean="0"/>
              <a:t>검색란이</a:t>
            </a:r>
            <a:r>
              <a:rPr lang="ko-KR" altLang="en-US" dirty="0" smtClean="0"/>
              <a:t> 생성된다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03008" y="4442907"/>
            <a:ext cx="3774140" cy="80682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46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4-4. </a:t>
            </a:r>
            <a:r>
              <a:rPr lang="ko-KR" altLang="en-US" sz="2800" b="1" dirty="0" smtClean="0">
                <a:latin typeface="+mj-ea"/>
                <a:ea typeface="+mj-ea"/>
              </a:rPr>
              <a:t>이미지 분류기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070C0"/>
                </a:solidFill>
              </a:rPr>
              <a:t>경로 검색</a:t>
            </a:r>
            <a:r>
              <a:rPr lang="ko-KR" altLang="en-US" dirty="0" smtClean="0"/>
              <a:t>을 클릭하여 이미지 </a:t>
            </a:r>
            <a:r>
              <a:rPr lang="ko-KR" altLang="en-US" dirty="0" err="1" smtClean="0"/>
              <a:t>전처리를</a:t>
            </a:r>
            <a:r>
              <a:rPr lang="ko-KR" altLang="en-US" dirty="0" smtClean="0"/>
              <a:t> 한 이미지 데이터가 있는 폴더와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레이블 </a:t>
            </a:r>
            <a:r>
              <a:rPr lang="en-US" altLang="ko-KR" dirty="0" smtClean="0"/>
              <a:t>csv </a:t>
            </a:r>
            <a:r>
              <a:rPr lang="ko-KR" altLang="en-US" dirty="0" smtClean="0"/>
              <a:t>파일이 있는 폴더를 각각 선택하고 </a:t>
            </a:r>
            <a:r>
              <a:rPr lang="ko-KR" altLang="en-US" dirty="0" smtClean="0">
                <a:solidFill>
                  <a:srgbClr val="0070C0"/>
                </a:solidFill>
              </a:rPr>
              <a:t>확인</a:t>
            </a:r>
            <a:r>
              <a:rPr lang="ko-KR" altLang="en-US" dirty="0" smtClean="0"/>
              <a:t> 버튼을 클릭한다  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5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4-4. </a:t>
            </a:r>
            <a:r>
              <a:rPr lang="ko-KR" altLang="en-US" sz="2800" b="1" dirty="0" smtClean="0">
                <a:latin typeface="+mj-ea"/>
                <a:ea typeface="+mj-ea"/>
              </a:rPr>
              <a:t>이미지 분류기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모든 입력란을 작성했으면 </a:t>
            </a:r>
            <a:r>
              <a:rPr lang="ko-KR" altLang="en-US" dirty="0" smtClean="0">
                <a:solidFill>
                  <a:srgbClr val="0070C0"/>
                </a:solidFill>
              </a:rPr>
              <a:t>생성</a:t>
            </a:r>
            <a:r>
              <a:rPr lang="ko-KR" altLang="en-US" dirty="0" smtClean="0"/>
              <a:t> 버튼을 클릭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521851" y="4679576"/>
            <a:ext cx="568362" cy="3259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14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4-4. </a:t>
            </a:r>
            <a:r>
              <a:rPr lang="ko-KR" altLang="en-US" sz="2800" b="1" dirty="0" smtClean="0">
                <a:latin typeface="+mj-ea"/>
                <a:ea typeface="+mj-ea"/>
              </a:rPr>
              <a:t>이미지 분류기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작업 관리 페이지의 작업 리스트에 추가된 것을 확인할 수 있다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클릭해서 작업 상세 페이지로 이동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1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1-2. </a:t>
            </a:r>
            <a:r>
              <a:rPr lang="ko-KR" altLang="en-US" sz="2800" b="1" dirty="0" smtClean="0">
                <a:latin typeface="+mj-ea"/>
                <a:ea typeface="+mj-ea"/>
              </a:rPr>
              <a:t>프로젝트 생성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생성한 프로젝트가 리스트에 추가된 것을 확인할 수 있다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해당 프로젝트를 클릭하여 프로젝트 내부로 이동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1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4-4. </a:t>
            </a:r>
            <a:r>
              <a:rPr lang="ko-KR" altLang="en-US" sz="2800" b="1" dirty="0" smtClean="0">
                <a:latin typeface="+mj-ea"/>
                <a:ea typeface="+mj-ea"/>
              </a:rPr>
              <a:t>이미지 분류기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텍스트 </a:t>
            </a:r>
            <a:r>
              <a:rPr lang="ko-KR" altLang="en-US" dirty="0" err="1" smtClean="0"/>
              <a:t>분류기와</a:t>
            </a:r>
            <a:r>
              <a:rPr lang="ko-KR" altLang="en-US" dirty="0" smtClean="0"/>
              <a:t> 마찬가지로 </a:t>
            </a:r>
            <a:r>
              <a:rPr lang="en-US" altLang="ko-KR" dirty="0" smtClean="0"/>
              <a:t>Basic</a:t>
            </a:r>
            <a:r>
              <a:rPr lang="ko-KR" altLang="en-US" dirty="0" smtClean="0"/>
              <a:t>이기 때문에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주피터 노트북을 사용할 수 없다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좌측 상단 </a:t>
            </a:r>
            <a:r>
              <a:rPr lang="ko-KR" altLang="en-US" dirty="0" smtClean="0">
                <a:solidFill>
                  <a:srgbClr val="0070C0"/>
                </a:solidFill>
              </a:rPr>
              <a:t>학습 생성 </a:t>
            </a:r>
            <a:r>
              <a:rPr lang="ko-KR" altLang="en-US" dirty="0" smtClean="0"/>
              <a:t>버튼을 클릭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06189" y="2474264"/>
            <a:ext cx="729727" cy="3259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80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4-4. </a:t>
            </a:r>
            <a:r>
              <a:rPr lang="ko-KR" altLang="en-US" sz="2800" b="1" dirty="0" smtClean="0">
                <a:latin typeface="+mj-ea"/>
                <a:ea typeface="+mj-ea"/>
              </a:rPr>
              <a:t>이미지 분류기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/>
              <a:t>프리셋</a:t>
            </a:r>
            <a:r>
              <a:rPr lang="ko-KR" altLang="en-US" dirty="0" smtClean="0"/>
              <a:t> 알고리즘을 사용하기 때문에 모델 검색을 하는 과정은 없다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학습 인스턴스를 선택하고 제공되는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목록의 값을 입력한 후 </a:t>
            </a:r>
            <a:r>
              <a:rPr lang="ko-KR" altLang="en-US" dirty="0" smtClean="0">
                <a:solidFill>
                  <a:srgbClr val="0070C0"/>
                </a:solidFill>
              </a:rPr>
              <a:t>생성</a:t>
            </a:r>
            <a:r>
              <a:rPr lang="ko-KR" altLang="en-US" dirty="0" smtClean="0"/>
              <a:t> 클릭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500336" y="5391190"/>
            <a:ext cx="611392" cy="28884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26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4-4. </a:t>
            </a:r>
            <a:r>
              <a:rPr lang="ko-KR" altLang="en-US" sz="2800" b="1" dirty="0" smtClean="0">
                <a:latin typeface="+mj-ea"/>
                <a:ea typeface="+mj-ea"/>
              </a:rPr>
              <a:t>이미지 분류기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학습이 생성되었음을 확인할 수 있다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클릭하여 학습 상세로 이동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2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4-4. </a:t>
            </a:r>
            <a:r>
              <a:rPr lang="ko-KR" altLang="en-US" sz="2800" b="1" dirty="0" smtClean="0">
                <a:latin typeface="+mj-ea"/>
                <a:ea typeface="+mj-ea"/>
              </a:rPr>
              <a:t>이미지 분류기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학습 상세는 </a:t>
            </a:r>
            <a:r>
              <a:rPr lang="en-US" altLang="ko-KR" dirty="0" smtClean="0"/>
              <a:t>Custom</a:t>
            </a:r>
            <a:r>
              <a:rPr lang="ko-KR" altLang="en-US" dirty="0" smtClean="0"/>
              <a:t>과 동일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7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4-5. Word Embedding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/>
              <a:t>Word Embedding</a:t>
            </a:r>
            <a:r>
              <a:rPr lang="ko-KR" altLang="en-US" dirty="0" smtClean="0"/>
              <a:t>은 문장 부호가 없는 </a:t>
            </a:r>
            <a:r>
              <a:rPr lang="ko-KR" altLang="en-US" dirty="0" err="1" smtClean="0"/>
              <a:t>영단어로</a:t>
            </a:r>
            <a:r>
              <a:rPr lang="ko-KR" altLang="en-US" dirty="0" smtClean="0"/>
              <a:t> 이루어진 텍스트 파일을 사용해야 한다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작업 명과 설명을 작성하고 알고리즘을</a:t>
            </a:r>
            <a:r>
              <a:rPr lang="en-US" altLang="ko-KR" dirty="0"/>
              <a:t> </a:t>
            </a:r>
            <a:r>
              <a:rPr lang="en-US" altLang="ko-KR" dirty="0" smtClean="0"/>
              <a:t>Word Embedding</a:t>
            </a:r>
            <a:r>
              <a:rPr lang="ko-KR" altLang="en-US" dirty="0" smtClean="0"/>
              <a:t>으로 선택한 후에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070C0"/>
                </a:solidFill>
              </a:rPr>
              <a:t>경로 검색</a:t>
            </a:r>
            <a:r>
              <a:rPr lang="ko-KR" altLang="en-US" dirty="0" smtClean="0"/>
              <a:t>을 클릭하여 데이터를 선택하고</a:t>
            </a:r>
            <a:r>
              <a:rPr lang="en-US" altLang="ko-KR" dirty="0"/>
              <a:t> </a:t>
            </a:r>
            <a:r>
              <a:rPr lang="ko-KR" altLang="en-US" dirty="0" smtClean="0"/>
              <a:t>우측 하단 </a:t>
            </a:r>
            <a:r>
              <a:rPr lang="ko-KR" altLang="en-US" dirty="0" smtClean="0">
                <a:solidFill>
                  <a:srgbClr val="0070C0"/>
                </a:solidFill>
              </a:rPr>
              <a:t>생성</a:t>
            </a:r>
            <a:r>
              <a:rPr lang="ko-KR" altLang="en-US" dirty="0" smtClean="0"/>
              <a:t> 버튼 클릭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9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4-5. Word Embedding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작업 리스트에 추가된 것을 확인할 수 있다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클릭하여 작업 상세로 이동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8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4-5. Word Embedding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모델 코드를 작성하거나 업로드할 필요 없이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바로 좌측의 </a:t>
            </a:r>
            <a:r>
              <a:rPr lang="ko-KR" altLang="en-US" dirty="0" smtClean="0">
                <a:solidFill>
                  <a:srgbClr val="0070C0"/>
                </a:solidFill>
              </a:rPr>
              <a:t>학습 생성 </a:t>
            </a:r>
            <a:r>
              <a:rPr lang="ko-KR" altLang="en-US" dirty="0" smtClean="0"/>
              <a:t>버튼 클릭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06189" y="2474258"/>
            <a:ext cx="729727" cy="3259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1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4-5. Word Embedding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학습 인스턴스를 선택하고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값을 입력한 후 </a:t>
            </a:r>
            <a:r>
              <a:rPr lang="ko-KR" altLang="en-US" dirty="0" smtClean="0">
                <a:solidFill>
                  <a:srgbClr val="0070C0"/>
                </a:solidFill>
              </a:rPr>
              <a:t>생성</a:t>
            </a:r>
            <a:r>
              <a:rPr lang="ko-KR" altLang="en-US" dirty="0" smtClean="0"/>
              <a:t> 클릭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543365" y="5241718"/>
            <a:ext cx="536089" cy="36301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8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4-5. Word Embedding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학습 리스트에 추가된 것을 확인할 수 있다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클릭하여 학습 상세로 이동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7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4-5. Word Embedding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학습 완료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2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1-2. </a:t>
            </a:r>
            <a:r>
              <a:rPr lang="ko-KR" altLang="en-US" sz="2800" b="1" dirty="0" smtClean="0">
                <a:latin typeface="+mj-ea"/>
                <a:ea typeface="+mj-ea"/>
              </a:rPr>
              <a:t>프로젝트 생성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프로젝트 내부의 작업 관리 화면으로 이동된다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우측 상단의 작업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메뉴를 클릭하면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각 영역으로 이동할 수 있다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0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4-6. </a:t>
            </a:r>
            <a:r>
              <a:rPr lang="ko-KR" altLang="en-US" sz="2800" b="1" dirty="0" smtClean="0">
                <a:latin typeface="+mj-ea"/>
                <a:ea typeface="+mj-ea"/>
              </a:rPr>
              <a:t>수치 예측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수치 예측은</a:t>
            </a:r>
            <a:r>
              <a:rPr lang="en-US" altLang="ko-KR" dirty="0"/>
              <a:t>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개의 벡터로 이루어진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데이터 파일을 사용한다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작업 </a:t>
            </a:r>
            <a:r>
              <a:rPr lang="ko-KR" altLang="en-US" dirty="0"/>
              <a:t>명과 설명을 작성하고 알고리즘을</a:t>
            </a:r>
            <a:r>
              <a:rPr lang="en-US" altLang="ko-KR" dirty="0"/>
              <a:t> </a:t>
            </a:r>
            <a:r>
              <a:rPr lang="ko-KR" altLang="en-US" dirty="0" smtClean="0"/>
              <a:t>수치 예측 모델로 </a:t>
            </a:r>
            <a:r>
              <a:rPr lang="ko-KR" altLang="en-US" dirty="0"/>
              <a:t>선택한 후에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</a:rPr>
              <a:t>경로 검색</a:t>
            </a:r>
            <a:r>
              <a:rPr lang="ko-KR" altLang="en-US" dirty="0"/>
              <a:t>을 클릭하여 데이터를 선택하고</a:t>
            </a:r>
            <a:r>
              <a:rPr lang="en-US" altLang="ko-KR" dirty="0"/>
              <a:t> </a:t>
            </a:r>
            <a:r>
              <a:rPr lang="ko-KR" altLang="en-US" dirty="0"/>
              <a:t>우측 하단 </a:t>
            </a:r>
            <a:r>
              <a:rPr lang="ko-KR" altLang="en-US" dirty="0">
                <a:solidFill>
                  <a:srgbClr val="0070C0"/>
                </a:solidFill>
              </a:rPr>
              <a:t>생성</a:t>
            </a:r>
            <a:r>
              <a:rPr lang="ko-KR" altLang="en-US" dirty="0"/>
              <a:t> 버튼 </a:t>
            </a:r>
            <a:r>
              <a:rPr lang="ko-KR" altLang="en-US" dirty="0" smtClean="0"/>
              <a:t>클릭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6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4-6. </a:t>
            </a:r>
            <a:r>
              <a:rPr lang="ko-KR" altLang="en-US" sz="2800" b="1" dirty="0" smtClean="0">
                <a:latin typeface="+mj-ea"/>
                <a:ea typeface="+mj-ea"/>
              </a:rPr>
              <a:t>수치 예측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작업 리스트에 추가된 것을 확인할 수 있다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클릭하여 작업 상세로 이동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1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4-6. </a:t>
            </a:r>
            <a:r>
              <a:rPr lang="ko-KR" altLang="en-US" sz="2800" b="1" dirty="0" smtClean="0">
                <a:latin typeface="+mj-ea"/>
                <a:ea typeface="+mj-ea"/>
              </a:rPr>
              <a:t>수치 예측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모델 코드를 작성하거나 업로드할 필요 없이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바로 좌측의 </a:t>
            </a:r>
            <a:r>
              <a:rPr lang="ko-KR" altLang="en-US" dirty="0">
                <a:solidFill>
                  <a:srgbClr val="0070C0"/>
                </a:solidFill>
              </a:rPr>
              <a:t>학습 생성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06189" y="2485018"/>
            <a:ext cx="729727" cy="3259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9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4-6. </a:t>
            </a:r>
            <a:r>
              <a:rPr lang="ko-KR" altLang="en-US" sz="2800" b="1" dirty="0" smtClean="0">
                <a:latin typeface="+mj-ea"/>
                <a:ea typeface="+mj-ea"/>
              </a:rPr>
              <a:t>수치 예측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학습 인스턴스를 선택하고 </a:t>
            </a:r>
            <a:r>
              <a:rPr lang="ko-KR" altLang="en-US" dirty="0" err="1"/>
              <a:t>파라미터</a:t>
            </a:r>
            <a:r>
              <a:rPr lang="ko-KR" altLang="en-US" dirty="0"/>
              <a:t> 값을 입력한 후 </a:t>
            </a:r>
            <a:r>
              <a:rPr lang="ko-KR" altLang="en-US" dirty="0">
                <a:solidFill>
                  <a:srgbClr val="0070C0"/>
                </a:solidFill>
              </a:rPr>
              <a:t>생성</a:t>
            </a:r>
            <a:r>
              <a:rPr lang="ko-KR" altLang="en-US" dirty="0"/>
              <a:t> 클릭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511092" y="5423464"/>
            <a:ext cx="589877" cy="3259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92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4-6. </a:t>
            </a:r>
            <a:r>
              <a:rPr lang="ko-KR" altLang="en-US" sz="2800" b="1" dirty="0" smtClean="0">
                <a:latin typeface="+mj-ea"/>
                <a:ea typeface="+mj-ea"/>
              </a:rPr>
              <a:t>수치 예측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학습 리스트에 추가된 것을 확인할 수 있다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클릭하여 학습 상세로 이동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9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4-6. </a:t>
            </a:r>
            <a:r>
              <a:rPr lang="ko-KR" altLang="en-US" sz="2800" b="1" dirty="0" smtClean="0">
                <a:latin typeface="+mj-ea"/>
                <a:ea typeface="+mj-ea"/>
              </a:rPr>
              <a:t>수치 예측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학습 완료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6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4-7. </a:t>
            </a:r>
            <a:r>
              <a:rPr lang="ko-KR" altLang="en-US" sz="2800" b="1" dirty="0" smtClean="0">
                <a:latin typeface="+mj-ea"/>
                <a:ea typeface="+mj-ea"/>
              </a:rPr>
              <a:t>이미지 오브젝트 검출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이미지 오브젝트 검출은 </a:t>
            </a:r>
            <a:r>
              <a:rPr lang="en-US" altLang="ko-KR" dirty="0" smtClean="0"/>
              <a:t>annotation </a:t>
            </a:r>
            <a:r>
              <a:rPr lang="ko-KR" altLang="en-US" dirty="0" smtClean="0"/>
              <a:t>데이터와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데이터가 사용된다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각각 </a:t>
            </a:r>
            <a:r>
              <a:rPr lang="ko-KR" altLang="en-US" dirty="0" smtClean="0">
                <a:solidFill>
                  <a:srgbClr val="0070C0"/>
                </a:solidFill>
              </a:rPr>
              <a:t>경로 검색</a:t>
            </a:r>
            <a:r>
              <a:rPr lang="ko-KR" altLang="en-US" dirty="0" smtClean="0"/>
              <a:t>을 클릭하여 찾아 선택하고 </a:t>
            </a:r>
            <a:r>
              <a:rPr lang="ko-KR" altLang="en-US" dirty="0" smtClean="0">
                <a:solidFill>
                  <a:srgbClr val="0070C0"/>
                </a:solidFill>
              </a:rPr>
              <a:t>확인</a:t>
            </a:r>
            <a:r>
              <a:rPr lang="ko-KR" altLang="en-US" dirty="0" smtClean="0"/>
              <a:t> 클릭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3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4-7. </a:t>
            </a:r>
            <a:r>
              <a:rPr lang="ko-KR" altLang="en-US" sz="2800" b="1" dirty="0" smtClean="0">
                <a:latin typeface="+mj-ea"/>
                <a:ea typeface="+mj-ea"/>
              </a:rPr>
              <a:t>이미지 오브젝트 검출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입력 사항을 모두 작성하고 우측 하단 </a:t>
            </a:r>
            <a:r>
              <a:rPr lang="ko-KR" altLang="en-US" dirty="0" smtClean="0">
                <a:solidFill>
                  <a:srgbClr val="0070C0"/>
                </a:solidFill>
              </a:rPr>
              <a:t>생성</a:t>
            </a:r>
            <a:r>
              <a:rPr lang="ko-KR" altLang="en-US" dirty="0" smtClean="0"/>
              <a:t> 클릭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6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4-7. </a:t>
            </a:r>
            <a:r>
              <a:rPr lang="ko-KR" altLang="en-US" sz="2800" b="1" dirty="0" smtClean="0">
                <a:latin typeface="+mj-ea"/>
                <a:ea typeface="+mj-ea"/>
              </a:rPr>
              <a:t>이미지 오브젝트 검출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작업 리스트에 추가된 것을 확인할 수 있다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클릭하여 작업 상세로 이동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3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4-7. </a:t>
            </a:r>
            <a:r>
              <a:rPr lang="ko-KR" altLang="en-US" sz="2800" b="1" dirty="0" smtClean="0">
                <a:latin typeface="+mj-ea"/>
                <a:ea typeface="+mj-ea"/>
              </a:rPr>
              <a:t>이미지 오브젝트 검출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모델 코드를 작성하거나 업로드할 필요 없이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바로 좌측의 </a:t>
            </a:r>
            <a:r>
              <a:rPr lang="ko-KR" altLang="en-US" dirty="0">
                <a:solidFill>
                  <a:srgbClr val="0070C0"/>
                </a:solidFill>
              </a:rPr>
              <a:t>학습 생성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06189" y="2485018"/>
            <a:ext cx="729727" cy="3259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29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1-3. </a:t>
            </a:r>
            <a:r>
              <a:rPr lang="ko-KR" altLang="en-US" sz="2800" b="1" dirty="0" smtClean="0">
                <a:latin typeface="+mj-ea"/>
                <a:ea typeface="+mj-ea"/>
              </a:rPr>
              <a:t>프로젝트 삭제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프로젝트를 삭제하고 싶은 경우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삭제할 프로젝트의 </a:t>
            </a:r>
            <a:r>
              <a:rPr lang="ko-KR" altLang="en-US" dirty="0" smtClean="0">
                <a:solidFill>
                  <a:srgbClr val="0070C0"/>
                </a:solidFill>
              </a:rPr>
              <a:t>휴지통 아이콘</a:t>
            </a:r>
            <a:r>
              <a:rPr lang="ko-KR" altLang="en-US" dirty="0" smtClean="0"/>
              <a:t>을 클릭한다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삭제는 프로젝트 관리자만 가능하다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775479" y="2216079"/>
            <a:ext cx="311970" cy="23666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45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4-7. </a:t>
            </a:r>
            <a:r>
              <a:rPr lang="ko-KR" altLang="en-US" sz="2800" b="1" dirty="0" smtClean="0">
                <a:latin typeface="+mj-ea"/>
                <a:ea typeface="+mj-ea"/>
              </a:rPr>
              <a:t>이미지 오브젝트 검출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학습 인스턴스를 선택하고 </a:t>
            </a:r>
            <a:r>
              <a:rPr lang="ko-KR" altLang="en-US" dirty="0" err="1"/>
              <a:t>파라미터</a:t>
            </a:r>
            <a:r>
              <a:rPr lang="ko-KR" altLang="en-US" dirty="0"/>
              <a:t> 값을 입력한 후 </a:t>
            </a:r>
            <a:r>
              <a:rPr lang="ko-KR" altLang="en-US" dirty="0">
                <a:solidFill>
                  <a:srgbClr val="0070C0"/>
                </a:solidFill>
              </a:rPr>
              <a:t>생성</a:t>
            </a:r>
            <a:r>
              <a:rPr lang="ko-KR" altLang="en-US" dirty="0"/>
              <a:t> 클릭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511092" y="4896337"/>
            <a:ext cx="589877" cy="3259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17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4-7. </a:t>
            </a:r>
            <a:r>
              <a:rPr lang="ko-KR" altLang="en-US" sz="2800" b="1" dirty="0" smtClean="0">
                <a:latin typeface="+mj-ea"/>
                <a:ea typeface="+mj-ea"/>
              </a:rPr>
              <a:t>이미지 오브젝트 검출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학습 리스트에 추가된 것을 확인할 수 있다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클릭하여 학습 상세로 이동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6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4-7. </a:t>
            </a:r>
            <a:r>
              <a:rPr lang="ko-KR" altLang="en-US" sz="2800" b="1" dirty="0" smtClean="0">
                <a:latin typeface="+mj-ea"/>
                <a:ea typeface="+mj-ea"/>
              </a:rPr>
              <a:t>이미지 오브젝트 검출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학습 완료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3200866"/>
            <a:ext cx="9601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rgbClr val="002060"/>
                </a:solidFill>
                <a:latin typeface="+mj-ea"/>
                <a:ea typeface="+mj-ea"/>
              </a:rPr>
              <a:t>5. </a:t>
            </a:r>
            <a:r>
              <a:rPr lang="ko-KR" altLang="en-US" sz="6600" b="1" dirty="0" smtClean="0">
                <a:solidFill>
                  <a:srgbClr val="002060"/>
                </a:solidFill>
                <a:latin typeface="+mj-ea"/>
                <a:ea typeface="+mj-ea"/>
              </a:rPr>
              <a:t>배포</a:t>
            </a:r>
            <a:endParaRPr lang="ko-KR" altLang="en-US" sz="66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7882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5-1. </a:t>
            </a:r>
            <a:r>
              <a:rPr lang="ko-KR" altLang="en-US" sz="2800" b="1" dirty="0" smtClean="0">
                <a:latin typeface="+mj-ea"/>
                <a:ea typeface="+mj-ea"/>
              </a:rPr>
              <a:t>배포 생성</a:t>
            </a:r>
            <a:r>
              <a:rPr lang="en-US" altLang="ko-KR" sz="2800" b="1" dirty="0" smtClean="0">
                <a:latin typeface="+mj-ea"/>
                <a:ea typeface="+mj-ea"/>
              </a:rPr>
              <a:t>(Custom)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배포는 정상적으로 학습이 완료된 경우에만 가능하며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작업 상세에서 완료된 학습의 오른쪽 배포 버튼을 클릭하거나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학습 상세에서 하단의 </a:t>
            </a:r>
            <a:r>
              <a:rPr lang="ko-KR" altLang="en-US" dirty="0" smtClean="0">
                <a:solidFill>
                  <a:srgbClr val="0070C0"/>
                </a:solidFill>
              </a:rPr>
              <a:t>배포</a:t>
            </a:r>
            <a:r>
              <a:rPr lang="ko-KR" altLang="en-US" dirty="0" smtClean="0"/>
              <a:t> 버튼을 클릭하여 할 수 있다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865633" y="3084748"/>
            <a:ext cx="740485" cy="76649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08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</a:rPr>
              <a:t>5-1. </a:t>
            </a:r>
            <a:r>
              <a:rPr lang="ko-KR" altLang="en-US" sz="2800" b="1" dirty="0">
                <a:latin typeface="+mj-ea"/>
              </a:rPr>
              <a:t>배포 생성</a:t>
            </a:r>
            <a:r>
              <a:rPr lang="en-US" altLang="ko-KR" sz="2800" b="1" dirty="0">
                <a:latin typeface="+mj-ea"/>
              </a:rPr>
              <a:t>(Custom)</a:t>
            </a:r>
            <a:endParaRPr lang="ko-KR" altLang="en-US" sz="2800" b="1" dirty="0">
              <a:latin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배포는 정상적으로 학습이 완료된 경우에만 가능하며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작업 상세에서 완료된 학습의 오른쪽 배포 버튼을 클릭하거나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학습 상세에서 하단의 </a:t>
            </a:r>
            <a:r>
              <a:rPr lang="ko-KR" altLang="en-US" dirty="0" smtClean="0">
                <a:solidFill>
                  <a:srgbClr val="0070C0"/>
                </a:solidFill>
              </a:rPr>
              <a:t>배포</a:t>
            </a:r>
            <a:r>
              <a:rPr lang="ko-KR" altLang="en-US" dirty="0" smtClean="0"/>
              <a:t> 버튼을 클릭하여 할 수 있다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78312" y="4012603"/>
            <a:ext cx="654423" cy="30121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56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</a:rPr>
              <a:t>5-1. </a:t>
            </a:r>
            <a:r>
              <a:rPr lang="ko-KR" altLang="en-US" sz="2800" b="1" dirty="0">
                <a:latin typeface="+mj-ea"/>
              </a:rPr>
              <a:t>배포 생성</a:t>
            </a:r>
            <a:r>
              <a:rPr lang="en-US" altLang="ko-KR" sz="2800" b="1" dirty="0">
                <a:latin typeface="+mj-ea"/>
              </a:rPr>
              <a:t>(Custom)</a:t>
            </a:r>
            <a:endParaRPr lang="ko-KR" altLang="en-US" sz="2800" b="1" dirty="0">
              <a:latin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배포 서버 명과 배포 서버 설명을 작성한 후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배포 서버에 사용할 인스턴스</a:t>
            </a:r>
            <a:r>
              <a:rPr lang="en-US" altLang="ko-KR" dirty="0" smtClean="0"/>
              <a:t>(CPU or GPU)</a:t>
            </a:r>
            <a:r>
              <a:rPr lang="ko-KR" altLang="en-US" dirty="0" smtClean="0"/>
              <a:t>를 선택하고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rgbClr val="0070C0"/>
                </a:solidFill>
              </a:rPr>
              <a:t>P</a:t>
            </a:r>
            <a:r>
              <a:rPr lang="en-US" altLang="ko-KR" dirty="0" err="1" smtClean="0">
                <a:solidFill>
                  <a:srgbClr val="0070C0"/>
                </a:solidFill>
              </a:rPr>
              <a:t>b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파일 경로 검색</a:t>
            </a:r>
            <a:r>
              <a:rPr lang="ko-KR" altLang="en-US" dirty="0" smtClean="0"/>
              <a:t>을 클릭한다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659395" y="4281545"/>
            <a:ext cx="675937" cy="24919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52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</a:rPr>
              <a:t>5-1. </a:t>
            </a:r>
            <a:r>
              <a:rPr lang="ko-KR" altLang="en-US" sz="2800" b="1" dirty="0">
                <a:latin typeface="+mj-ea"/>
              </a:rPr>
              <a:t>배포 생성</a:t>
            </a:r>
            <a:r>
              <a:rPr lang="en-US" altLang="ko-KR" sz="2800" b="1" dirty="0">
                <a:latin typeface="+mj-ea"/>
              </a:rPr>
              <a:t>(Custom)</a:t>
            </a:r>
            <a:endParaRPr lang="ko-KR" altLang="en-US" sz="2800" b="1" dirty="0">
              <a:latin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 smtClean="0"/>
              <a:t>Pb</a:t>
            </a:r>
            <a:r>
              <a:rPr lang="ko-KR" altLang="en-US" dirty="0" smtClean="0"/>
              <a:t>파일이란 학습이 완료된 학습의 모델 정보를 갖는 파일이며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경로 검색을 누르면 사용 가능한 </a:t>
            </a:r>
            <a:r>
              <a:rPr lang="en-US" altLang="ko-KR" dirty="0" err="1" smtClean="0"/>
              <a:t>Pb</a:t>
            </a:r>
            <a:r>
              <a:rPr lang="ko-KR" altLang="en-US" dirty="0" smtClean="0"/>
              <a:t>파일이 목록에 나타난다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선택하고 </a:t>
            </a:r>
            <a:r>
              <a:rPr lang="ko-KR" altLang="en-US" dirty="0" smtClean="0">
                <a:solidFill>
                  <a:srgbClr val="0070C0"/>
                </a:solidFill>
              </a:rPr>
              <a:t>확인</a:t>
            </a:r>
            <a:r>
              <a:rPr lang="ko-KR" altLang="en-US" dirty="0" smtClean="0"/>
              <a:t> 클릭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446494" y="3431690"/>
            <a:ext cx="727935" cy="23666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67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</a:rPr>
              <a:t>5-1. </a:t>
            </a:r>
            <a:r>
              <a:rPr lang="ko-KR" altLang="en-US" sz="2800" b="1" dirty="0">
                <a:latin typeface="+mj-ea"/>
              </a:rPr>
              <a:t>배포 생성</a:t>
            </a:r>
            <a:r>
              <a:rPr lang="en-US" altLang="ko-KR" sz="2800" b="1" dirty="0">
                <a:latin typeface="+mj-ea"/>
              </a:rPr>
              <a:t>(Custom)</a:t>
            </a:r>
            <a:endParaRPr lang="ko-KR" altLang="en-US" sz="2800" b="1" dirty="0">
              <a:latin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모든 입력사항을 완료했으면 </a:t>
            </a:r>
            <a:r>
              <a:rPr lang="ko-KR" altLang="en-US" dirty="0" smtClean="0">
                <a:solidFill>
                  <a:srgbClr val="0070C0"/>
                </a:solidFill>
              </a:rPr>
              <a:t>배포</a:t>
            </a:r>
            <a:r>
              <a:rPr lang="ko-KR" altLang="en-US" dirty="0" smtClean="0"/>
              <a:t> 버튼을 클릭한다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380618" y="4572000"/>
            <a:ext cx="557604" cy="32594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34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24178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</a:rPr>
              <a:t>5-1. </a:t>
            </a:r>
            <a:r>
              <a:rPr lang="ko-KR" altLang="en-US" sz="2800" b="1" dirty="0">
                <a:latin typeface="+mj-ea"/>
              </a:rPr>
              <a:t>배포 생성</a:t>
            </a:r>
            <a:r>
              <a:rPr lang="en-US" altLang="ko-KR" sz="2800" b="1" dirty="0">
                <a:latin typeface="+mj-ea"/>
              </a:rPr>
              <a:t>(Custom)</a:t>
            </a:r>
            <a:endParaRPr lang="ko-KR" altLang="en-US" sz="2800" b="1" dirty="0">
              <a:latin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48048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배포가 성공했다는 </a:t>
            </a:r>
            <a:r>
              <a:rPr lang="ko-KR" altLang="en-US" dirty="0" err="1" smtClean="0"/>
              <a:t>팝업창이</a:t>
            </a:r>
            <a:r>
              <a:rPr lang="ko-KR" altLang="en-US" dirty="0" smtClean="0"/>
              <a:t> 나타나며 취소를 누르면 해당 페이지에 머무르고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이동을 누르면 배포 관리 페이지로 이동한다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398"/>
            <a:ext cx="9601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1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1159</TotalTime>
  <Words>2824</Words>
  <Application>Microsoft Office PowerPoint</Application>
  <PresentationFormat>사용자 지정</PresentationFormat>
  <Paragraphs>427</Paragraphs>
  <Slides>118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23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71</cp:revision>
  <dcterms:created xsi:type="dcterms:W3CDTF">2018-08-30T08:43:24Z</dcterms:created>
  <dcterms:modified xsi:type="dcterms:W3CDTF">2018-09-07T08:24:16Z</dcterms:modified>
</cp:coreProperties>
</file>